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Rowdies" charset="1" panose="00000000000000000000"/>
      <p:regular r:id="rId41"/>
    </p:embeddedFont>
    <p:embeddedFont>
      <p:font typeface="ABeeZee Bold" charset="1" panose="02000000000000000000"/>
      <p:regular r:id="rId42"/>
    </p:embeddedFont>
    <p:embeddedFont>
      <p:font typeface="ABeeZee" charset="1" panose="02000000000000000000"/>
      <p:regular r:id="rId43"/>
    </p:embeddedFont>
    <p:embeddedFont>
      <p:font typeface="Ramabhadra" charset="1" panose="020006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38.png" Type="http://schemas.openxmlformats.org/officeDocument/2006/relationships/image"/><Relationship Id="rId17" Target="../media/image3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sp>
        <p:nvSpPr>
          <p:cNvPr name="Freeform 2" id="2"/>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890426" y="287051"/>
            <a:ext cx="10254229" cy="8352535"/>
          </a:xfrm>
          <a:custGeom>
            <a:avLst/>
            <a:gdLst/>
            <a:ahLst/>
            <a:cxnLst/>
            <a:rect r="r" b="b" t="t" l="l"/>
            <a:pathLst>
              <a:path h="8352535" w="10254229">
                <a:moveTo>
                  <a:pt x="0" y="0"/>
                </a:moveTo>
                <a:lnTo>
                  <a:pt x="10254229" y="0"/>
                </a:lnTo>
                <a:lnTo>
                  <a:pt x="10254229" y="8352535"/>
                </a:lnTo>
                <a:lnTo>
                  <a:pt x="0" y="8352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75877" y="1170347"/>
            <a:ext cx="8609481" cy="7012814"/>
          </a:xfrm>
          <a:custGeom>
            <a:avLst/>
            <a:gdLst/>
            <a:ahLst/>
            <a:cxnLst/>
            <a:rect r="r" b="b" t="t" l="l"/>
            <a:pathLst>
              <a:path h="7012814" w="8609481">
                <a:moveTo>
                  <a:pt x="0" y="0"/>
                </a:moveTo>
                <a:lnTo>
                  <a:pt x="8609481" y="0"/>
                </a:lnTo>
                <a:lnTo>
                  <a:pt x="8609481" y="7012813"/>
                </a:lnTo>
                <a:lnTo>
                  <a:pt x="0" y="7012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036237" y="2003282"/>
            <a:ext cx="8215526" cy="3836827"/>
          </a:xfrm>
          <a:prstGeom prst="rect">
            <a:avLst/>
          </a:prstGeom>
        </p:spPr>
        <p:txBody>
          <a:bodyPr anchor="t" rtlCol="false" tIns="0" lIns="0" bIns="0" rIns="0">
            <a:spAutoFit/>
          </a:bodyPr>
          <a:lstStyle/>
          <a:p>
            <a:pPr algn="ctr">
              <a:lnSpc>
                <a:spcPts val="15456"/>
              </a:lnSpc>
            </a:pPr>
            <a:r>
              <a:rPr lang="en-US" sz="11040">
                <a:solidFill>
                  <a:srgbClr val="FFFFFF"/>
                </a:solidFill>
                <a:latin typeface="Rowdies"/>
                <a:ea typeface="Rowdies"/>
                <a:cs typeface="Rowdies"/>
                <a:sym typeface="Rowdies"/>
              </a:rPr>
              <a:t>Titanic Prediction</a:t>
            </a:r>
          </a:p>
        </p:txBody>
      </p:sp>
      <p:sp>
        <p:nvSpPr>
          <p:cNvPr name="Freeform 6" id="6"/>
          <p:cNvSpPr/>
          <p:nvPr/>
        </p:nvSpPr>
        <p:spPr>
          <a:xfrm flipH="true" flipV="false" rot="74276">
            <a:off x="3610510" y="736363"/>
            <a:ext cx="3019977" cy="1434489"/>
          </a:xfrm>
          <a:custGeom>
            <a:avLst/>
            <a:gdLst/>
            <a:ahLst/>
            <a:cxnLst/>
            <a:rect r="r" b="b" t="t" l="l"/>
            <a:pathLst>
              <a:path h="1434489" w="3019977">
                <a:moveTo>
                  <a:pt x="3019977" y="0"/>
                </a:moveTo>
                <a:lnTo>
                  <a:pt x="0" y="0"/>
                </a:lnTo>
                <a:lnTo>
                  <a:pt x="0" y="1434489"/>
                </a:lnTo>
                <a:lnTo>
                  <a:pt x="3019977" y="1434489"/>
                </a:lnTo>
                <a:lnTo>
                  <a:pt x="3019977"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4471062" y="4138640"/>
            <a:ext cx="410455" cy="4104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142657" y="4853299"/>
            <a:ext cx="258055" cy="25805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253835" y="5528327"/>
            <a:ext cx="217227" cy="2172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3390903" y="3826955"/>
            <a:ext cx="2453156" cy="2688390"/>
          </a:xfrm>
          <a:custGeom>
            <a:avLst/>
            <a:gdLst/>
            <a:ahLst/>
            <a:cxnLst/>
            <a:rect r="r" b="b" t="t" l="l"/>
            <a:pathLst>
              <a:path h="2688390" w="2453156">
                <a:moveTo>
                  <a:pt x="0" y="0"/>
                </a:moveTo>
                <a:lnTo>
                  <a:pt x="2453156" y="0"/>
                </a:lnTo>
                <a:lnTo>
                  <a:pt x="2453156" y="2688390"/>
                </a:lnTo>
                <a:lnTo>
                  <a:pt x="0" y="26883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017230" y="1501060"/>
            <a:ext cx="258055" cy="25805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5049947" y="2927675"/>
            <a:ext cx="321285" cy="32128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5843224" y="3820748"/>
            <a:ext cx="642571" cy="64257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4063294" y="8081803"/>
            <a:ext cx="972943" cy="737004"/>
          </a:xfrm>
          <a:custGeom>
            <a:avLst/>
            <a:gdLst/>
            <a:ahLst/>
            <a:cxnLst/>
            <a:rect r="r" b="b" t="t" l="l"/>
            <a:pathLst>
              <a:path h="737004" w="972943">
                <a:moveTo>
                  <a:pt x="0" y="0"/>
                </a:moveTo>
                <a:lnTo>
                  <a:pt x="972943" y="0"/>
                </a:lnTo>
                <a:lnTo>
                  <a:pt x="972943" y="737004"/>
                </a:lnTo>
                <a:lnTo>
                  <a:pt x="0" y="7370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4349955" y="7200455"/>
            <a:ext cx="652668" cy="494396"/>
          </a:xfrm>
          <a:custGeom>
            <a:avLst/>
            <a:gdLst/>
            <a:ahLst/>
            <a:cxnLst/>
            <a:rect r="r" b="b" t="t" l="l"/>
            <a:pathLst>
              <a:path h="494396" w="652668">
                <a:moveTo>
                  <a:pt x="0" y="0"/>
                </a:moveTo>
                <a:lnTo>
                  <a:pt x="652669" y="0"/>
                </a:lnTo>
                <a:lnTo>
                  <a:pt x="652669" y="494396"/>
                </a:lnTo>
                <a:lnTo>
                  <a:pt x="0" y="4943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5271685" y="7694851"/>
            <a:ext cx="970660" cy="735275"/>
          </a:xfrm>
          <a:custGeom>
            <a:avLst/>
            <a:gdLst/>
            <a:ahLst/>
            <a:cxnLst/>
            <a:rect r="r" b="b" t="t" l="l"/>
            <a:pathLst>
              <a:path h="735275" w="970660">
                <a:moveTo>
                  <a:pt x="0" y="0"/>
                </a:moveTo>
                <a:lnTo>
                  <a:pt x="970660" y="0"/>
                </a:lnTo>
                <a:lnTo>
                  <a:pt x="970660" y="735275"/>
                </a:lnTo>
                <a:lnTo>
                  <a:pt x="0" y="7352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585327" y="8818807"/>
            <a:ext cx="1065222" cy="1055902"/>
          </a:xfrm>
          <a:custGeom>
            <a:avLst/>
            <a:gdLst/>
            <a:ahLst/>
            <a:cxnLst/>
            <a:rect r="r" b="b" t="t" l="l"/>
            <a:pathLst>
              <a:path h="1055902" w="1065222">
                <a:moveTo>
                  <a:pt x="0" y="0"/>
                </a:moveTo>
                <a:lnTo>
                  <a:pt x="1065223" y="0"/>
                </a:lnTo>
                <a:lnTo>
                  <a:pt x="1065223" y="1055902"/>
                </a:lnTo>
                <a:lnTo>
                  <a:pt x="0" y="10559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0" id="30"/>
          <p:cNvSpPr/>
          <p:nvPr/>
        </p:nvSpPr>
        <p:spPr>
          <a:xfrm flipH="false" flipV="false" rot="0">
            <a:off x="16164509" y="8488886"/>
            <a:ext cx="1629172" cy="1115983"/>
          </a:xfrm>
          <a:custGeom>
            <a:avLst/>
            <a:gdLst/>
            <a:ahLst/>
            <a:cxnLst/>
            <a:rect r="r" b="b" t="t" l="l"/>
            <a:pathLst>
              <a:path h="1115983" w="1629172">
                <a:moveTo>
                  <a:pt x="0" y="0"/>
                </a:moveTo>
                <a:lnTo>
                  <a:pt x="1629171" y="0"/>
                </a:lnTo>
                <a:lnTo>
                  <a:pt x="1629171" y="1115982"/>
                </a:lnTo>
                <a:lnTo>
                  <a:pt x="0" y="11159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1" id="31"/>
          <p:cNvSpPr txBox="true"/>
          <p:nvPr/>
        </p:nvSpPr>
        <p:spPr>
          <a:xfrm rot="0">
            <a:off x="6645630" y="6077127"/>
            <a:ext cx="4651463" cy="688975"/>
          </a:xfrm>
          <a:prstGeom prst="rect">
            <a:avLst/>
          </a:prstGeom>
        </p:spPr>
        <p:txBody>
          <a:bodyPr anchor="t" rtlCol="false" tIns="0" lIns="0" bIns="0" rIns="0">
            <a:spAutoFit/>
          </a:bodyPr>
          <a:lstStyle/>
          <a:p>
            <a:pPr algn="ctr">
              <a:lnSpc>
                <a:spcPts val="5599"/>
              </a:lnSpc>
            </a:pPr>
            <a:r>
              <a:rPr lang="en-US" sz="3999">
                <a:solidFill>
                  <a:srgbClr val="FFFFFF"/>
                </a:solidFill>
                <a:latin typeface="ABeeZee Bold"/>
                <a:ea typeface="ABeeZee Bold"/>
                <a:cs typeface="ABeeZee Bold"/>
                <a:sym typeface="ABeeZee Bold"/>
              </a:rPr>
              <a:t>Wawah Sri Sunenti</a:t>
            </a:r>
          </a:p>
        </p:txBody>
      </p:sp>
      <p:grpSp>
        <p:nvGrpSpPr>
          <p:cNvPr name="Group 32" id="32"/>
          <p:cNvGrpSpPr/>
          <p:nvPr/>
        </p:nvGrpSpPr>
        <p:grpSpPr>
          <a:xfrm rot="0">
            <a:off x="15111329" y="5902949"/>
            <a:ext cx="259903" cy="25990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9647528" y="1438367"/>
            <a:ext cx="383441" cy="38344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106547" y="8182348"/>
            <a:ext cx="16383435" cy="1750400"/>
            <a:chOff x="0" y="0"/>
            <a:chExt cx="5101295" cy="545021"/>
          </a:xfrm>
        </p:grpSpPr>
        <p:sp>
          <p:nvSpPr>
            <p:cNvPr name="Freeform 7" id="7"/>
            <p:cNvSpPr/>
            <p:nvPr/>
          </p:nvSpPr>
          <p:spPr>
            <a:xfrm flipH="false" flipV="false" rot="0">
              <a:off x="0" y="0"/>
              <a:ext cx="5101295" cy="545021"/>
            </a:xfrm>
            <a:custGeom>
              <a:avLst/>
              <a:gdLst/>
              <a:ahLst/>
              <a:cxnLst/>
              <a:rect r="r" b="b" t="t" l="l"/>
              <a:pathLst>
                <a:path h="545021" w="5101295">
                  <a:moveTo>
                    <a:pt x="0" y="0"/>
                  </a:moveTo>
                  <a:lnTo>
                    <a:pt x="5101295" y="0"/>
                  </a:lnTo>
                  <a:lnTo>
                    <a:pt x="5101295" y="545021"/>
                  </a:lnTo>
                  <a:lnTo>
                    <a:pt x="0" y="545021"/>
                  </a:lnTo>
                  <a:close/>
                </a:path>
              </a:pathLst>
            </a:custGeom>
            <a:solidFill>
              <a:srgbClr val="FFFFFF"/>
            </a:solidFill>
          </p:spPr>
        </p:sp>
        <p:sp>
          <p:nvSpPr>
            <p:cNvPr name="TextBox 8" id="8"/>
            <p:cNvSpPr txBox="true"/>
            <p:nvPr/>
          </p:nvSpPr>
          <p:spPr>
            <a:xfrm>
              <a:off x="0" y="-28575"/>
              <a:ext cx="5101295" cy="573596"/>
            </a:xfrm>
            <a:prstGeom prst="rect">
              <a:avLst/>
            </a:prstGeom>
          </p:spPr>
          <p:txBody>
            <a:bodyPr anchor="ctr" rtlCol="false" tIns="41342" lIns="41342" bIns="41342" rIns="41342"/>
            <a:lstStyle/>
            <a:p>
              <a:pPr algn="ctr">
                <a:lnSpc>
                  <a:spcPts val="2278"/>
                </a:lnSpc>
                <a:spcBef>
                  <a:spcPct val="0"/>
                </a:spcBef>
              </a:pPr>
            </a:p>
          </p:txBody>
        </p:sp>
      </p:grpSp>
      <p:sp>
        <p:nvSpPr>
          <p:cNvPr name="TextBox 9" id="9"/>
          <p:cNvSpPr txBox="true"/>
          <p:nvPr/>
        </p:nvSpPr>
        <p:spPr>
          <a:xfrm rot="0">
            <a:off x="1890038" y="923925"/>
            <a:ext cx="15369262" cy="1678298"/>
          </a:xfrm>
          <a:prstGeom prst="rect">
            <a:avLst/>
          </a:prstGeom>
        </p:spPr>
        <p:txBody>
          <a:bodyPr anchor="t" rtlCol="false" tIns="0" lIns="0" bIns="0" rIns="0">
            <a:spAutoFit/>
          </a:bodyPr>
          <a:lstStyle/>
          <a:p>
            <a:pPr algn="ctr">
              <a:lnSpc>
                <a:spcPts val="6720"/>
              </a:lnSpc>
            </a:pPr>
            <a:r>
              <a:rPr lang="en-US" sz="4800">
                <a:solidFill>
                  <a:srgbClr val="23506A"/>
                </a:solidFill>
                <a:latin typeface="Rowdies"/>
                <a:ea typeface="Rowdies"/>
                <a:cs typeface="Rowdies"/>
                <a:sym typeface="Rowdies"/>
              </a:rPr>
              <a:t>DISTRIBUTION FOR AGE &amp; FARE COLUMNS</a:t>
            </a:r>
          </a:p>
          <a:p>
            <a:pPr algn="ctr">
              <a:lnSpc>
                <a:spcPts val="6720"/>
              </a:lnSpc>
            </a:pPr>
          </a:p>
        </p:txBody>
      </p:sp>
      <p:sp>
        <p:nvSpPr>
          <p:cNvPr name="TextBox 10" id="10"/>
          <p:cNvSpPr txBox="true"/>
          <p:nvPr/>
        </p:nvSpPr>
        <p:spPr>
          <a:xfrm rot="0">
            <a:off x="1240114" y="8396684"/>
            <a:ext cx="15960606" cy="2050415"/>
          </a:xfrm>
          <a:prstGeom prst="rect">
            <a:avLst/>
          </a:prstGeom>
        </p:spPr>
        <p:txBody>
          <a:bodyPr anchor="t" rtlCol="false" tIns="0" lIns="0" bIns="0" rIns="0">
            <a:spAutoFit/>
          </a:bodyPr>
          <a:lstStyle/>
          <a:p>
            <a:pPr algn="ctr">
              <a:lnSpc>
                <a:spcPts val="4060"/>
              </a:lnSpc>
            </a:pPr>
            <a:r>
              <a:rPr lang="en-US" sz="2900">
                <a:solidFill>
                  <a:srgbClr val="23506A"/>
                </a:solidFill>
                <a:latin typeface="ABeeZee"/>
                <a:ea typeface="ABeeZee"/>
                <a:cs typeface="ABeeZee"/>
                <a:sym typeface="ABeeZee"/>
              </a:rPr>
              <a:t>•Age was normally distributed with a peak around the 30-years.</a:t>
            </a:r>
          </a:p>
          <a:p>
            <a:pPr algn="ctr">
              <a:lnSpc>
                <a:spcPts val="4060"/>
              </a:lnSpc>
            </a:pPr>
            <a:r>
              <a:rPr lang="en-US" sz="2900">
                <a:solidFill>
                  <a:srgbClr val="23506A"/>
                </a:solidFill>
                <a:latin typeface="ABeeZee"/>
                <a:ea typeface="ABeeZee"/>
                <a:cs typeface="ABeeZee"/>
                <a:sym typeface="ABeeZee"/>
              </a:rPr>
              <a:t>•Fare distribution is heavily right-skewed, indicating that most passengers paid lower fares, with a few paying substantially higher amounts.</a:t>
            </a:r>
          </a:p>
          <a:p>
            <a:pPr algn="ctr">
              <a:lnSpc>
                <a:spcPts val="4060"/>
              </a:lnSpc>
            </a:pPr>
          </a:p>
        </p:txBody>
      </p:sp>
      <p:sp>
        <p:nvSpPr>
          <p:cNvPr name="Freeform 11" id="11"/>
          <p:cNvSpPr/>
          <p:nvPr/>
        </p:nvSpPr>
        <p:spPr>
          <a:xfrm flipH="false" flipV="false" rot="0">
            <a:off x="2273321" y="2849963"/>
            <a:ext cx="13741357" cy="4236919"/>
          </a:xfrm>
          <a:custGeom>
            <a:avLst/>
            <a:gdLst/>
            <a:ahLst/>
            <a:cxnLst/>
            <a:rect r="r" b="b" t="t" l="l"/>
            <a:pathLst>
              <a:path h="4236919" w="13741357">
                <a:moveTo>
                  <a:pt x="0" y="0"/>
                </a:moveTo>
                <a:lnTo>
                  <a:pt x="13741358" y="0"/>
                </a:lnTo>
                <a:lnTo>
                  <a:pt x="13741358" y="4236919"/>
                </a:lnTo>
                <a:lnTo>
                  <a:pt x="0" y="4236919"/>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106547" y="8182348"/>
            <a:ext cx="16383435" cy="1750400"/>
            <a:chOff x="0" y="0"/>
            <a:chExt cx="5101295" cy="545021"/>
          </a:xfrm>
        </p:grpSpPr>
        <p:sp>
          <p:nvSpPr>
            <p:cNvPr name="Freeform 7" id="7"/>
            <p:cNvSpPr/>
            <p:nvPr/>
          </p:nvSpPr>
          <p:spPr>
            <a:xfrm flipH="false" flipV="false" rot="0">
              <a:off x="0" y="0"/>
              <a:ext cx="5101295" cy="545021"/>
            </a:xfrm>
            <a:custGeom>
              <a:avLst/>
              <a:gdLst/>
              <a:ahLst/>
              <a:cxnLst/>
              <a:rect r="r" b="b" t="t" l="l"/>
              <a:pathLst>
                <a:path h="545021" w="5101295">
                  <a:moveTo>
                    <a:pt x="0" y="0"/>
                  </a:moveTo>
                  <a:lnTo>
                    <a:pt x="5101295" y="0"/>
                  </a:lnTo>
                  <a:lnTo>
                    <a:pt x="5101295" y="545021"/>
                  </a:lnTo>
                  <a:lnTo>
                    <a:pt x="0" y="545021"/>
                  </a:lnTo>
                  <a:close/>
                </a:path>
              </a:pathLst>
            </a:custGeom>
            <a:solidFill>
              <a:srgbClr val="FFFFFF"/>
            </a:solidFill>
          </p:spPr>
        </p:sp>
        <p:sp>
          <p:nvSpPr>
            <p:cNvPr name="TextBox 8" id="8"/>
            <p:cNvSpPr txBox="true"/>
            <p:nvPr/>
          </p:nvSpPr>
          <p:spPr>
            <a:xfrm>
              <a:off x="0" y="-28575"/>
              <a:ext cx="5101295" cy="573596"/>
            </a:xfrm>
            <a:prstGeom prst="rect">
              <a:avLst/>
            </a:prstGeom>
          </p:spPr>
          <p:txBody>
            <a:bodyPr anchor="ctr" rtlCol="false" tIns="41342" lIns="41342" bIns="41342" rIns="41342"/>
            <a:lstStyle/>
            <a:p>
              <a:pPr algn="ctr">
                <a:lnSpc>
                  <a:spcPts val="2278"/>
                </a:lnSpc>
                <a:spcBef>
                  <a:spcPct val="0"/>
                </a:spcBef>
              </a:pPr>
            </a:p>
          </p:txBody>
        </p:sp>
      </p:grpSp>
      <p:sp>
        <p:nvSpPr>
          <p:cNvPr name="Freeform 9" id="9"/>
          <p:cNvSpPr/>
          <p:nvPr/>
        </p:nvSpPr>
        <p:spPr>
          <a:xfrm flipH="false" flipV="false" rot="0">
            <a:off x="1543915" y="3009143"/>
            <a:ext cx="15200170" cy="4268715"/>
          </a:xfrm>
          <a:custGeom>
            <a:avLst/>
            <a:gdLst/>
            <a:ahLst/>
            <a:cxnLst/>
            <a:rect r="r" b="b" t="t" l="l"/>
            <a:pathLst>
              <a:path h="4268715" w="15200170">
                <a:moveTo>
                  <a:pt x="0" y="0"/>
                </a:moveTo>
                <a:lnTo>
                  <a:pt x="15200170" y="0"/>
                </a:lnTo>
                <a:lnTo>
                  <a:pt x="15200170" y="4268714"/>
                </a:lnTo>
                <a:lnTo>
                  <a:pt x="0" y="4268714"/>
                </a:lnTo>
                <a:lnTo>
                  <a:pt x="0" y="0"/>
                </a:lnTo>
                <a:close/>
              </a:path>
            </a:pathLst>
          </a:custGeom>
          <a:blipFill>
            <a:blip r:embed="rId4"/>
            <a:stretch>
              <a:fillRect l="0" t="0" r="0" b="0"/>
            </a:stretch>
          </a:blipFill>
        </p:spPr>
      </p:sp>
      <p:sp>
        <p:nvSpPr>
          <p:cNvPr name="TextBox 10" id="10"/>
          <p:cNvSpPr txBox="true"/>
          <p:nvPr/>
        </p:nvSpPr>
        <p:spPr>
          <a:xfrm rot="0">
            <a:off x="1890038" y="923925"/>
            <a:ext cx="15369262" cy="830573"/>
          </a:xfrm>
          <a:prstGeom prst="rect">
            <a:avLst/>
          </a:prstGeom>
        </p:spPr>
        <p:txBody>
          <a:bodyPr anchor="t" rtlCol="false" tIns="0" lIns="0" bIns="0" rIns="0">
            <a:spAutoFit/>
          </a:bodyPr>
          <a:lstStyle/>
          <a:p>
            <a:pPr algn="ctr">
              <a:lnSpc>
                <a:spcPts val="6720"/>
              </a:lnSpc>
            </a:pPr>
            <a:r>
              <a:rPr lang="en-US" sz="4800">
                <a:solidFill>
                  <a:srgbClr val="23506A"/>
                </a:solidFill>
                <a:latin typeface="Rowdies"/>
                <a:ea typeface="Rowdies"/>
                <a:cs typeface="Rowdies"/>
                <a:sym typeface="Rowdies"/>
              </a:rPr>
              <a:t>DISTRIBUTION FOR CATEGORICAL COLUMN</a:t>
            </a:r>
          </a:p>
        </p:txBody>
      </p:sp>
      <p:sp>
        <p:nvSpPr>
          <p:cNvPr name="TextBox 11" id="11"/>
          <p:cNvSpPr txBox="true"/>
          <p:nvPr/>
        </p:nvSpPr>
        <p:spPr>
          <a:xfrm rot="0">
            <a:off x="1240114" y="8396684"/>
            <a:ext cx="15960606" cy="2050415"/>
          </a:xfrm>
          <a:prstGeom prst="rect">
            <a:avLst/>
          </a:prstGeom>
        </p:spPr>
        <p:txBody>
          <a:bodyPr anchor="t" rtlCol="false" tIns="0" lIns="0" bIns="0" rIns="0">
            <a:spAutoFit/>
          </a:bodyPr>
          <a:lstStyle/>
          <a:p>
            <a:pPr algn="ctr">
              <a:lnSpc>
                <a:spcPts val="4060"/>
              </a:lnSpc>
            </a:pPr>
            <a:r>
              <a:rPr lang="en-US" sz="2900">
                <a:solidFill>
                  <a:srgbClr val="23506A"/>
                </a:solidFill>
                <a:latin typeface="ABeeZee"/>
                <a:ea typeface="ABeeZee"/>
                <a:cs typeface="ABeeZee"/>
                <a:sym typeface="ABeeZee"/>
              </a:rPr>
              <a:t>•The majority of passengers are in the third class (Pclass 3)</a:t>
            </a:r>
          </a:p>
          <a:p>
            <a:pPr algn="ctr">
              <a:lnSpc>
                <a:spcPts val="4060"/>
              </a:lnSpc>
            </a:pPr>
            <a:r>
              <a:rPr lang="en-US" sz="2900">
                <a:solidFill>
                  <a:srgbClr val="23506A"/>
                </a:solidFill>
                <a:latin typeface="ABeeZee"/>
                <a:ea typeface="ABeeZee"/>
                <a:cs typeface="ABeeZee"/>
                <a:sym typeface="ABeeZee"/>
              </a:rPr>
              <a:t>•Male passengers are more dominant compared to female passengers.</a:t>
            </a:r>
          </a:p>
          <a:p>
            <a:pPr algn="ctr">
              <a:lnSpc>
                <a:spcPts val="4060"/>
              </a:lnSpc>
            </a:pPr>
            <a:r>
              <a:rPr lang="en-US" sz="2900">
                <a:solidFill>
                  <a:srgbClr val="23506A"/>
                </a:solidFill>
                <a:latin typeface="ABeeZee"/>
                <a:ea typeface="ABeeZee"/>
                <a:cs typeface="ABeeZee"/>
                <a:sym typeface="ABeeZee"/>
              </a:rPr>
              <a:t>•Most passengers embarked from the port of Southampton (S)</a:t>
            </a:r>
          </a:p>
          <a:p>
            <a:pPr algn="ctr">
              <a:lnSpc>
                <a:spcPts val="406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972388" y="3206374"/>
            <a:ext cx="22232775" cy="2957132"/>
            <a:chOff x="0" y="0"/>
            <a:chExt cx="6922599" cy="920759"/>
          </a:xfrm>
        </p:grpSpPr>
        <p:sp>
          <p:nvSpPr>
            <p:cNvPr name="Freeform 3" id="3"/>
            <p:cNvSpPr/>
            <p:nvPr/>
          </p:nvSpPr>
          <p:spPr>
            <a:xfrm flipH="false" flipV="false" rot="0">
              <a:off x="0" y="0"/>
              <a:ext cx="6922599" cy="920759"/>
            </a:xfrm>
            <a:custGeom>
              <a:avLst/>
              <a:gdLst/>
              <a:ahLst/>
              <a:cxnLst/>
              <a:rect r="r" b="b" t="t" l="l"/>
              <a:pathLst>
                <a:path h="920759" w="6922599">
                  <a:moveTo>
                    <a:pt x="0" y="0"/>
                  </a:moveTo>
                  <a:lnTo>
                    <a:pt x="6922599" y="0"/>
                  </a:lnTo>
                  <a:lnTo>
                    <a:pt x="6922599" y="920759"/>
                  </a:lnTo>
                  <a:lnTo>
                    <a:pt x="0" y="920759"/>
                  </a:lnTo>
                  <a:close/>
                </a:path>
              </a:pathLst>
            </a:custGeom>
            <a:solidFill>
              <a:srgbClr val="FFFFFF"/>
            </a:solidFill>
          </p:spPr>
        </p:sp>
        <p:sp>
          <p:nvSpPr>
            <p:cNvPr name="TextBox 4" id="4"/>
            <p:cNvSpPr txBox="true"/>
            <p:nvPr/>
          </p:nvSpPr>
          <p:spPr>
            <a:xfrm>
              <a:off x="0" y="-28575"/>
              <a:ext cx="6922599" cy="949334"/>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14126980" y="5584946"/>
            <a:ext cx="5034803" cy="4927814"/>
          </a:xfrm>
          <a:custGeom>
            <a:avLst/>
            <a:gdLst/>
            <a:ahLst/>
            <a:cxnLst/>
            <a:rect r="r" b="b" t="t" l="l"/>
            <a:pathLst>
              <a:path h="4927814" w="5034803">
                <a:moveTo>
                  <a:pt x="0" y="0"/>
                </a:moveTo>
                <a:lnTo>
                  <a:pt x="5034804" y="0"/>
                </a:lnTo>
                <a:lnTo>
                  <a:pt x="5034804" y="4927814"/>
                </a:lnTo>
                <a:lnTo>
                  <a:pt x="0" y="4927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12565" y="7591308"/>
            <a:ext cx="3282530" cy="2921452"/>
          </a:xfrm>
          <a:custGeom>
            <a:avLst/>
            <a:gdLst/>
            <a:ahLst/>
            <a:cxnLst/>
            <a:rect r="r" b="b" t="t" l="l"/>
            <a:pathLst>
              <a:path h="2921452" w="3282530">
                <a:moveTo>
                  <a:pt x="0" y="0"/>
                </a:moveTo>
                <a:lnTo>
                  <a:pt x="3282530" y="0"/>
                </a:lnTo>
                <a:lnTo>
                  <a:pt x="3282530" y="2921452"/>
                </a:lnTo>
                <a:lnTo>
                  <a:pt x="0" y="2921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0673654" y="5866792"/>
            <a:ext cx="4506564" cy="1412057"/>
          </a:xfrm>
          <a:custGeom>
            <a:avLst/>
            <a:gdLst/>
            <a:ahLst/>
            <a:cxnLst/>
            <a:rect r="r" b="b" t="t" l="l"/>
            <a:pathLst>
              <a:path h="1412057" w="4506564">
                <a:moveTo>
                  <a:pt x="0" y="0"/>
                </a:moveTo>
                <a:lnTo>
                  <a:pt x="4506565" y="0"/>
                </a:lnTo>
                <a:lnTo>
                  <a:pt x="4506565" y="1412057"/>
                </a:lnTo>
                <a:lnTo>
                  <a:pt x="0" y="14120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271822" y="6760123"/>
            <a:ext cx="3311015" cy="1037451"/>
          </a:xfrm>
          <a:custGeom>
            <a:avLst/>
            <a:gdLst/>
            <a:ahLst/>
            <a:cxnLst/>
            <a:rect r="r" b="b" t="t" l="l"/>
            <a:pathLst>
              <a:path h="1037451" w="3311015">
                <a:moveTo>
                  <a:pt x="3311015" y="0"/>
                </a:moveTo>
                <a:lnTo>
                  <a:pt x="0" y="0"/>
                </a:lnTo>
                <a:lnTo>
                  <a:pt x="0" y="1037451"/>
                </a:lnTo>
                <a:lnTo>
                  <a:pt x="3311015" y="1037451"/>
                </a:lnTo>
                <a:lnTo>
                  <a:pt x="331101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20278" y="3318837"/>
            <a:ext cx="17047443" cy="3525500"/>
          </a:xfrm>
          <a:prstGeom prst="rect">
            <a:avLst/>
          </a:prstGeom>
        </p:spPr>
        <p:txBody>
          <a:bodyPr anchor="t" rtlCol="false" tIns="0" lIns="0" bIns="0" rIns="0">
            <a:spAutoFit/>
          </a:bodyPr>
          <a:lstStyle/>
          <a:p>
            <a:pPr algn="ctr">
              <a:lnSpc>
                <a:spcPts val="9381"/>
              </a:lnSpc>
            </a:pPr>
            <a:r>
              <a:rPr lang="en-US" sz="6700">
                <a:solidFill>
                  <a:srgbClr val="23506A"/>
                </a:solidFill>
                <a:latin typeface="Rowdies"/>
                <a:ea typeface="Rowdies"/>
                <a:cs typeface="Rowdies"/>
                <a:sym typeface="Rowdies"/>
              </a:rPr>
              <a:t>EXPLORATORY DATA ANALYSIS (BIVARIATE ANALYSIS)</a:t>
            </a:r>
          </a:p>
          <a:p>
            <a:pPr algn="ctr">
              <a:lnSpc>
                <a:spcPts val="938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670044"/>
            <a:chOff x="0" y="0"/>
            <a:chExt cx="6922599" cy="520000"/>
          </a:xfrm>
        </p:grpSpPr>
        <p:sp>
          <p:nvSpPr>
            <p:cNvPr name="Freeform 3" id="3"/>
            <p:cNvSpPr/>
            <p:nvPr/>
          </p:nvSpPr>
          <p:spPr>
            <a:xfrm flipH="false" flipV="false" rot="0">
              <a:off x="0" y="0"/>
              <a:ext cx="6922599" cy="520000"/>
            </a:xfrm>
            <a:custGeom>
              <a:avLst/>
              <a:gdLst/>
              <a:ahLst/>
              <a:cxnLst/>
              <a:rect r="r" b="b" t="t" l="l"/>
              <a:pathLst>
                <a:path h="520000" w="6922599">
                  <a:moveTo>
                    <a:pt x="0" y="0"/>
                  </a:moveTo>
                  <a:lnTo>
                    <a:pt x="6922599" y="0"/>
                  </a:lnTo>
                  <a:lnTo>
                    <a:pt x="6922599" y="520000"/>
                  </a:lnTo>
                  <a:lnTo>
                    <a:pt x="0" y="520000"/>
                  </a:lnTo>
                  <a:close/>
                </a:path>
              </a:pathLst>
            </a:custGeom>
            <a:solidFill>
              <a:srgbClr val="FFFFFF"/>
            </a:solidFill>
          </p:spPr>
        </p:sp>
        <p:sp>
          <p:nvSpPr>
            <p:cNvPr name="TextBox 4" id="4"/>
            <p:cNvSpPr txBox="true"/>
            <p:nvPr/>
          </p:nvSpPr>
          <p:spPr>
            <a:xfrm>
              <a:off x="0" y="-28575"/>
              <a:ext cx="6922599" cy="548575"/>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2365660" y="8267702"/>
            <a:ext cx="14563736" cy="1705363"/>
            <a:chOff x="0" y="0"/>
            <a:chExt cx="4534697" cy="530997"/>
          </a:xfrm>
        </p:grpSpPr>
        <p:sp>
          <p:nvSpPr>
            <p:cNvPr name="Freeform 7" id="7"/>
            <p:cNvSpPr/>
            <p:nvPr/>
          </p:nvSpPr>
          <p:spPr>
            <a:xfrm flipH="false" flipV="false" rot="0">
              <a:off x="0" y="0"/>
              <a:ext cx="4534697" cy="530997"/>
            </a:xfrm>
            <a:custGeom>
              <a:avLst/>
              <a:gdLst/>
              <a:ahLst/>
              <a:cxnLst/>
              <a:rect r="r" b="b" t="t" l="l"/>
              <a:pathLst>
                <a:path h="530997" w="4534697">
                  <a:moveTo>
                    <a:pt x="0" y="0"/>
                  </a:moveTo>
                  <a:lnTo>
                    <a:pt x="4534697" y="0"/>
                  </a:lnTo>
                  <a:lnTo>
                    <a:pt x="4534697" y="530997"/>
                  </a:lnTo>
                  <a:lnTo>
                    <a:pt x="0" y="530997"/>
                  </a:lnTo>
                  <a:close/>
                </a:path>
              </a:pathLst>
            </a:custGeom>
            <a:solidFill>
              <a:srgbClr val="FFFFFF"/>
            </a:solidFill>
          </p:spPr>
        </p:sp>
        <p:sp>
          <p:nvSpPr>
            <p:cNvPr name="TextBox 8" id="8"/>
            <p:cNvSpPr txBox="true"/>
            <p:nvPr/>
          </p:nvSpPr>
          <p:spPr>
            <a:xfrm>
              <a:off x="0" y="-28575"/>
              <a:ext cx="4534697" cy="559572"/>
            </a:xfrm>
            <a:prstGeom prst="rect">
              <a:avLst/>
            </a:prstGeom>
          </p:spPr>
          <p:txBody>
            <a:bodyPr anchor="ctr" rtlCol="false" tIns="41342" lIns="41342" bIns="41342" rIns="41342"/>
            <a:lstStyle/>
            <a:p>
              <a:pPr algn="ctr">
                <a:lnSpc>
                  <a:spcPts val="2278"/>
                </a:lnSpc>
                <a:spcBef>
                  <a:spcPct val="0"/>
                </a:spcBef>
              </a:pPr>
            </a:p>
          </p:txBody>
        </p:sp>
      </p:grpSp>
      <p:sp>
        <p:nvSpPr>
          <p:cNvPr name="Freeform 9" id="9"/>
          <p:cNvSpPr/>
          <p:nvPr/>
        </p:nvSpPr>
        <p:spPr>
          <a:xfrm flipH="false" flipV="false" rot="0">
            <a:off x="5327448" y="2507138"/>
            <a:ext cx="8640161" cy="5558777"/>
          </a:xfrm>
          <a:custGeom>
            <a:avLst/>
            <a:gdLst/>
            <a:ahLst/>
            <a:cxnLst/>
            <a:rect r="r" b="b" t="t" l="l"/>
            <a:pathLst>
              <a:path h="5558777" w="8640161">
                <a:moveTo>
                  <a:pt x="0" y="0"/>
                </a:moveTo>
                <a:lnTo>
                  <a:pt x="8640161" y="0"/>
                </a:lnTo>
                <a:lnTo>
                  <a:pt x="8640161" y="5558777"/>
                </a:lnTo>
                <a:lnTo>
                  <a:pt x="0" y="5558777"/>
                </a:lnTo>
                <a:lnTo>
                  <a:pt x="0" y="0"/>
                </a:lnTo>
                <a:close/>
              </a:path>
            </a:pathLst>
          </a:custGeom>
          <a:blipFill>
            <a:blip r:embed="rId4"/>
            <a:stretch>
              <a:fillRect l="0" t="0" r="0" b="0"/>
            </a:stretch>
          </a:blipFill>
        </p:spPr>
      </p:sp>
      <p:sp>
        <p:nvSpPr>
          <p:cNvPr name="TextBox 10" id="10"/>
          <p:cNvSpPr txBox="true"/>
          <p:nvPr/>
        </p:nvSpPr>
        <p:spPr>
          <a:xfrm rot="0">
            <a:off x="1028700" y="659437"/>
            <a:ext cx="16230600" cy="2098667"/>
          </a:xfrm>
          <a:prstGeom prst="rect">
            <a:avLst/>
          </a:prstGeom>
        </p:spPr>
        <p:txBody>
          <a:bodyPr anchor="t" rtlCol="false" tIns="0" lIns="0" bIns="0" rIns="0">
            <a:spAutoFit/>
          </a:bodyPr>
          <a:lstStyle/>
          <a:p>
            <a:pPr algn="ctr">
              <a:lnSpc>
                <a:spcPts val="5600"/>
              </a:lnSpc>
            </a:pPr>
            <a:r>
              <a:rPr lang="en-US" sz="4000">
                <a:solidFill>
                  <a:srgbClr val="23506A"/>
                </a:solidFill>
                <a:latin typeface="Rowdies"/>
                <a:ea typeface="Rowdies"/>
                <a:cs typeface="Rowdies"/>
                <a:sym typeface="Rowdies"/>
              </a:rPr>
              <a:t>Question 1:</a:t>
            </a:r>
          </a:p>
          <a:p>
            <a:pPr algn="ctr">
              <a:lnSpc>
                <a:spcPts val="5600"/>
              </a:lnSpc>
            </a:pPr>
            <a:r>
              <a:rPr lang="en-US" sz="4000">
                <a:solidFill>
                  <a:srgbClr val="23506A"/>
                </a:solidFill>
                <a:latin typeface="Rowdies"/>
                <a:ea typeface="Rowdies"/>
                <a:cs typeface="Rowdies"/>
                <a:sym typeface="Rowdies"/>
              </a:rPr>
              <a:t>Does the age of passengers affect their chances of survival?</a:t>
            </a:r>
          </a:p>
          <a:p>
            <a:pPr algn="ctr">
              <a:lnSpc>
                <a:spcPts val="5600"/>
              </a:lnSpc>
            </a:pPr>
          </a:p>
        </p:txBody>
      </p:sp>
      <p:sp>
        <p:nvSpPr>
          <p:cNvPr name="TextBox 11" id="11"/>
          <p:cNvSpPr txBox="true"/>
          <p:nvPr/>
        </p:nvSpPr>
        <p:spPr>
          <a:xfrm rot="0">
            <a:off x="2365660" y="8236585"/>
            <a:ext cx="14563736" cy="2050415"/>
          </a:xfrm>
          <a:prstGeom prst="rect">
            <a:avLst/>
          </a:prstGeom>
        </p:spPr>
        <p:txBody>
          <a:bodyPr anchor="t" rtlCol="false" tIns="0" lIns="0" bIns="0" rIns="0">
            <a:spAutoFit/>
          </a:bodyPr>
          <a:lstStyle/>
          <a:p>
            <a:pPr algn="ctr">
              <a:lnSpc>
                <a:spcPts val="4060"/>
              </a:lnSpc>
            </a:pPr>
            <a:r>
              <a:rPr lang="en-US" sz="2900">
                <a:solidFill>
                  <a:srgbClr val="23506A"/>
                </a:solidFill>
                <a:latin typeface="ABeeZee"/>
                <a:ea typeface="ABeeZee"/>
                <a:cs typeface="ABeeZee"/>
                <a:sym typeface="ABeeZee"/>
              </a:rPr>
              <a:t>Age significantly influenced survival chances on the Titanic. Children under 10 years have a better chance of surviving, perhaps because they are prioritized for rescue using lifeboats. While older passengers faced lower survival chances.</a:t>
            </a:r>
          </a:p>
          <a:p>
            <a:pPr algn="ctr">
              <a:lnSpc>
                <a:spcPts val="406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670044"/>
            <a:chOff x="0" y="0"/>
            <a:chExt cx="6922599" cy="520000"/>
          </a:xfrm>
        </p:grpSpPr>
        <p:sp>
          <p:nvSpPr>
            <p:cNvPr name="Freeform 3" id="3"/>
            <p:cNvSpPr/>
            <p:nvPr/>
          </p:nvSpPr>
          <p:spPr>
            <a:xfrm flipH="false" flipV="false" rot="0">
              <a:off x="0" y="0"/>
              <a:ext cx="6922599" cy="520000"/>
            </a:xfrm>
            <a:custGeom>
              <a:avLst/>
              <a:gdLst/>
              <a:ahLst/>
              <a:cxnLst/>
              <a:rect r="r" b="b" t="t" l="l"/>
              <a:pathLst>
                <a:path h="520000" w="6922599">
                  <a:moveTo>
                    <a:pt x="0" y="0"/>
                  </a:moveTo>
                  <a:lnTo>
                    <a:pt x="6922599" y="0"/>
                  </a:lnTo>
                  <a:lnTo>
                    <a:pt x="6922599" y="520000"/>
                  </a:lnTo>
                  <a:lnTo>
                    <a:pt x="0" y="520000"/>
                  </a:lnTo>
                  <a:close/>
                </a:path>
              </a:pathLst>
            </a:custGeom>
            <a:solidFill>
              <a:srgbClr val="FFFFFF"/>
            </a:solidFill>
          </p:spPr>
        </p:sp>
        <p:sp>
          <p:nvSpPr>
            <p:cNvPr name="TextBox 4" id="4"/>
            <p:cNvSpPr txBox="true"/>
            <p:nvPr/>
          </p:nvSpPr>
          <p:spPr>
            <a:xfrm>
              <a:off x="0" y="-28575"/>
              <a:ext cx="6922599" cy="548575"/>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543899" y="8231269"/>
            <a:ext cx="16207260" cy="1674928"/>
            <a:chOff x="0" y="0"/>
            <a:chExt cx="5046440" cy="521521"/>
          </a:xfrm>
        </p:grpSpPr>
        <p:sp>
          <p:nvSpPr>
            <p:cNvPr name="Freeform 7" id="7"/>
            <p:cNvSpPr/>
            <p:nvPr/>
          </p:nvSpPr>
          <p:spPr>
            <a:xfrm flipH="false" flipV="false" rot="0">
              <a:off x="0" y="0"/>
              <a:ext cx="5046440" cy="521521"/>
            </a:xfrm>
            <a:custGeom>
              <a:avLst/>
              <a:gdLst/>
              <a:ahLst/>
              <a:cxnLst/>
              <a:rect r="r" b="b" t="t" l="l"/>
              <a:pathLst>
                <a:path h="521521" w="5046440">
                  <a:moveTo>
                    <a:pt x="0" y="0"/>
                  </a:moveTo>
                  <a:lnTo>
                    <a:pt x="5046440" y="0"/>
                  </a:lnTo>
                  <a:lnTo>
                    <a:pt x="5046440" y="521521"/>
                  </a:lnTo>
                  <a:lnTo>
                    <a:pt x="0" y="521521"/>
                  </a:lnTo>
                  <a:close/>
                </a:path>
              </a:pathLst>
            </a:custGeom>
            <a:solidFill>
              <a:srgbClr val="FFFFFF"/>
            </a:solidFill>
          </p:spPr>
        </p:sp>
        <p:sp>
          <p:nvSpPr>
            <p:cNvPr name="TextBox 8" id="8"/>
            <p:cNvSpPr txBox="true"/>
            <p:nvPr/>
          </p:nvSpPr>
          <p:spPr>
            <a:xfrm>
              <a:off x="0" y="-28575"/>
              <a:ext cx="5046440" cy="550096"/>
            </a:xfrm>
            <a:prstGeom prst="rect">
              <a:avLst/>
            </a:prstGeom>
          </p:spPr>
          <p:txBody>
            <a:bodyPr anchor="ctr" rtlCol="false" tIns="41342" lIns="41342" bIns="41342" rIns="41342"/>
            <a:lstStyle/>
            <a:p>
              <a:pPr algn="ctr">
                <a:lnSpc>
                  <a:spcPts val="2278"/>
                </a:lnSpc>
                <a:spcBef>
                  <a:spcPct val="0"/>
                </a:spcBef>
              </a:pPr>
            </a:p>
          </p:txBody>
        </p:sp>
      </p:grpSp>
      <p:sp>
        <p:nvSpPr>
          <p:cNvPr name="Freeform 9" id="9"/>
          <p:cNvSpPr/>
          <p:nvPr/>
        </p:nvSpPr>
        <p:spPr>
          <a:xfrm flipH="false" flipV="false" rot="0">
            <a:off x="5039933" y="2528613"/>
            <a:ext cx="8516661" cy="5479394"/>
          </a:xfrm>
          <a:custGeom>
            <a:avLst/>
            <a:gdLst/>
            <a:ahLst/>
            <a:cxnLst/>
            <a:rect r="r" b="b" t="t" l="l"/>
            <a:pathLst>
              <a:path h="5479394" w="8516661">
                <a:moveTo>
                  <a:pt x="0" y="0"/>
                </a:moveTo>
                <a:lnTo>
                  <a:pt x="8516662" y="0"/>
                </a:lnTo>
                <a:lnTo>
                  <a:pt x="8516662" y="5479394"/>
                </a:lnTo>
                <a:lnTo>
                  <a:pt x="0" y="5479394"/>
                </a:lnTo>
                <a:lnTo>
                  <a:pt x="0" y="0"/>
                </a:lnTo>
                <a:close/>
              </a:path>
            </a:pathLst>
          </a:custGeom>
          <a:blipFill>
            <a:blip r:embed="rId4"/>
            <a:stretch>
              <a:fillRect l="0" t="0" r="0" b="0"/>
            </a:stretch>
          </a:blipFill>
        </p:spPr>
      </p:sp>
      <p:sp>
        <p:nvSpPr>
          <p:cNvPr name="TextBox 10" id="10"/>
          <p:cNvSpPr txBox="true"/>
          <p:nvPr/>
        </p:nvSpPr>
        <p:spPr>
          <a:xfrm rot="0">
            <a:off x="1028700" y="659437"/>
            <a:ext cx="16230600" cy="2098667"/>
          </a:xfrm>
          <a:prstGeom prst="rect">
            <a:avLst/>
          </a:prstGeom>
        </p:spPr>
        <p:txBody>
          <a:bodyPr anchor="t" rtlCol="false" tIns="0" lIns="0" bIns="0" rIns="0">
            <a:spAutoFit/>
          </a:bodyPr>
          <a:lstStyle/>
          <a:p>
            <a:pPr algn="ctr">
              <a:lnSpc>
                <a:spcPts val="5600"/>
              </a:lnSpc>
            </a:pPr>
            <a:r>
              <a:rPr lang="en-US" sz="4000">
                <a:solidFill>
                  <a:srgbClr val="23506A"/>
                </a:solidFill>
                <a:latin typeface="Rowdies"/>
                <a:ea typeface="Rowdies"/>
                <a:cs typeface="Rowdies"/>
                <a:sym typeface="Rowdies"/>
              </a:rPr>
              <a:t>Question 2:</a:t>
            </a:r>
          </a:p>
          <a:p>
            <a:pPr algn="ctr">
              <a:lnSpc>
                <a:spcPts val="5600"/>
              </a:lnSpc>
            </a:pPr>
            <a:r>
              <a:rPr lang="en-US" sz="4000">
                <a:solidFill>
                  <a:srgbClr val="23506A"/>
                </a:solidFill>
                <a:latin typeface="Rowdies"/>
                <a:ea typeface="Rowdies"/>
                <a:cs typeface="Rowdies"/>
                <a:sym typeface="Rowdies"/>
              </a:rPr>
              <a:t>Does gender have a significant impact on survival rates?</a:t>
            </a:r>
          </a:p>
          <a:p>
            <a:pPr algn="ctr">
              <a:lnSpc>
                <a:spcPts val="5600"/>
              </a:lnSpc>
            </a:pPr>
          </a:p>
        </p:txBody>
      </p:sp>
      <p:sp>
        <p:nvSpPr>
          <p:cNvPr name="TextBox 11" id="11"/>
          <p:cNvSpPr txBox="true"/>
          <p:nvPr/>
        </p:nvSpPr>
        <p:spPr>
          <a:xfrm rot="0">
            <a:off x="2365660" y="8236585"/>
            <a:ext cx="14563736" cy="2050415"/>
          </a:xfrm>
          <a:prstGeom prst="rect">
            <a:avLst/>
          </a:prstGeom>
        </p:spPr>
        <p:txBody>
          <a:bodyPr anchor="t" rtlCol="false" tIns="0" lIns="0" bIns="0" rIns="0">
            <a:spAutoFit/>
          </a:bodyPr>
          <a:lstStyle/>
          <a:p>
            <a:pPr algn="ctr">
              <a:lnSpc>
                <a:spcPts val="4060"/>
              </a:lnSpc>
            </a:pPr>
            <a:r>
              <a:rPr lang="en-US" sz="2900">
                <a:solidFill>
                  <a:srgbClr val="23506A"/>
                </a:solidFill>
                <a:latin typeface="ABeeZee"/>
                <a:ea typeface="ABeeZee"/>
                <a:cs typeface="ABeeZee"/>
                <a:sym typeface="ABeeZee"/>
              </a:rPr>
              <a:t>Gender significantly influenced survival on the Titanic. Females had a much higher survival rate compared to males. This indicates that female passengers were given priority for survival.</a:t>
            </a:r>
          </a:p>
          <a:p>
            <a:pPr algn="ctr">
              <a:lnSpc>
                <a:spcPts val="406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670044"/>
            <a:chOff x="0" y="0"/>
            <a:chExt cx="6922599" cy="520000"/>
          </a:xfrm>
        </p:grpSpPr>
        <p:sp>
          <p:nvSpPr>
            <p:cNvPr name="Freeform 3" id="3"/>
            <p:cNvSpPr/>
            <p:nvPr/>
          </p:nvSpPr>
          <p:spPr>
            <a:xfrm flipH="false" flipV="false" rot="0">
              <a:off x="0" y="0"/>
              <a:ext cx="6922599" cy="520000"/>
            </a:xfrm>
            <a:custGeom>
              <a:avLst/>
              <a:gdLst/>
              <a:ahLst/>
              <a:cxnLst/>
              <a:rect r="r" b="b" t="t" l="l"/>
              <a:pathLst>
                <a:path h="520000" w="6922599">
                  <a:moveTo>
                    <a:pt x="0" y="0"/>
                  </a:moveTo>
                  <a:lnTo>
                    <a:pt x="6922599" y="0"/>
                  </a:lnTo>
                  <a:lnTo>
                    <a:pt x="6922599" y="520000"/>
                  </a:lnTo>
                  <a:lnTo>
                    <a:pt x="0" y="520000"/>
                  </a:lnTo>
                  <a:close/>
                </a:path>
              </a:pathLst>
            </a:custGeom>
            <a:solidFill>
              <a:srgbClr val="FFFFFF"/>
            </a:solidFill>
          </p:spPr>
        </p:sp>
        <p:sp>
          <p:nvSpPr>
            <p:cNvPr name="TextBox 4" id="4"/>
            <p:cNvSpPr txBox="true"/>
            <p:nvPr/>
          </p:nvSpPr>
          <p:spPr>
            <a:xfrm>
              <a:off x="0" y="-28575"/>
              <a:ext cx="6922599" cy="548575"/>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2365660" y="8267702"/>
            <a:ext cx="14563736" cy="1218394"/>
            <a:chOff x="0" y="0"/>
            <a:chExt cx="4534697" cy="379370"/>
          </a:xfrm>
        </p:grpSpPr>
        <p:sp>
          <p:nvSpPr>
            <p:cNvPr name="Freeform 7" id="7"/>
            <p:cNvSpPr/>
            <p:nvPr/>
          </p:nvSpPr>
          <p:spPr>
            <a:xfrm flipH="false" flipV="false" rot="0">
              <a:off x="0" y="0"/>
              <a:ext cx="4534697" cy="379370"/>
            </a:xfrm>
            <a:custGeom>
              <a:avLst/>
              <a:gdLst/>
              <a:ahLst/>
              <a:cxnLst/>
              <a:rect r="r" b="b" t="t" l="l"/>
              <a:pathLst>
                <a:path h="379370" w="4534697">
                  <a:moveTo>
                    <a:pt x="0" y="0"/>
                  </a:moveTo>
                  <a:lnTo>
                    <a:pt x="4534697" y="0"/>
                  </a:lnTo>
                  <a:lnTo>
                    <a:pt x="4534697" y="379370"/>
                  </a:lnTo>
                  <a:lnTo>
                    <a:pt x="0" y="379370"/>
                  </a:lnTo>
                  <a:close/>
                </a:path>
              </a:pathLst>
            </a:custGeom>
            <a:solidFill>
              <a:srgbClr val="FFFFFF"/>
            </a:solidFill>
          </p:spPr>
        </p:sp>
        <p:sp>
          <p:nvSpPr>
            <p:cNvPr name="TextBox 8" id="8"/>
            <p:cNvSpPr txBox="true"/>
            <p:nvPr/>
          </p:nvSpPr>
          <p:spPr>
            <a:xfrm>
              <a:off x="0" y="-28575"/>
              <a:ext cx="4534697" cy="407945"/>
            </a:xfrm>
            <a:prstGeom prst="rect">
              <a:avLst/>
            </a:prstGeom>
          </p:spPr>
          <p:txBody>
            <a:bodyPr anchor="ctr" rtlCol="false" tIns="41342" lIns="41342" bIns="41342" rIns="41342"/>
            <a:lstStyle/>
            <a:p>
              <a:pPr algn="ctr">
                <a:lnSpc>
                  <a:spcPts val="2278"/>
                </a:lnSpc>
                <a:spcBef>
                  <a:spcPct val="0"/>
                </a:spcBef>
              </a:pPr>
            </a:p>
          </p:txBody>
        </p:sp>
      </p:grpSp>
      <p:sp>
        <p:nvSpPr>
          <p:cNvPr name="Freeform 9" id="9"/>
          <p:cNvSpPr/>
          <p:nvPr/>
        </p:nvSpPr>
        <p:spPr>
          <a:xfrm flipH="false" flipV="false" rot="0">
            <a:off x="4979870" y="2510416"/>
            <a:ext cx="8636788" cy="5552221"/>
          </a:xfrm>
          <a:custGeom>
            <a:avLst/>
            <a:gdLst/>
            <a:ahLst/>
            <a:cxnLst/>
            <a:rect r="r" b="b" t="t" l="l"/>
            <a:pathLst>
              <a:path h="5552221" w="8636788">
                <a:moveTo>
                  <a:pt x="0" y="0"/>
                </a:moveTo>
                <a:lnTo>
                  <a:pt x="8636788" y="0"/>
                </a:lnTo>
                <a:lnTo>
                  <a:pt x="8636788" y="5552221"/>
                </a:lnTo>
                <a:lnTo>
                  <a:pt x="0" y="5552221"/>
                </a:lnTo>
                <a:lnTo>
                  <a:pt x="0" y="0"/>
                </a:lnTo>
                <a:close/>
              </a:path>
            </a:pathLst>
          </a:custGeom>
          <a:blipFill>
            <a:blip r:embed="rId4"/>
            <a:stretch>
              <a:fillRect l="0" t="0" r="0" b="0"/>
            </a:stretch>
          </a:blipFill>
        </p:spPr>
      </p:sp>
      <p:sp>
        <p:nvSpPr>
          <p:cNvPr name="TextBox 10" id="10"/>
          <p:cNvSpPr txBox="true"/>
          <p:nvPr/>
        </p:nvSpPr>
        <p:spPr>
          <a:xfrm rot="0">
            <a:off x="1028700" y="659437"/>
            <a:ext cx="16230600" cy="2098667"/>
          </a:xfrm>
          <a:prstGeom prst="rect">
            <a:avLst/>
          </a:prstGeom>
        </p:spPr>
        <p:txBody>
          <a:bodyPr anchor="t" rtlCol="false" tIns="0" lIns="0" bIns="0" rIns="0">
            <a:spAutoFit/>
          </a:bodyPr>
          <a:lstStyle/>
          <a:p>
            <a:pPr algn="ctr">
              <a:lnSpc>
                <a:spcPts val="5600"/>
              </a:lnSpc>
            </a:pPr>
            <a:r>
              <a:rPr lang="en-US" sz="4000">
                <a:solidFill>
                  <a:srgbClr val="23506A"/>
                </a:solidFill>
                <a:latin typeface="Rowdies"/>
                <a:ea typeface="Rowdies"/>
                <a:cs typeface="Rowdies"/>
                <a:sym typeface="Rowdies"/>
              </a:rPr>
              <a:t>Question 3:</a:t>
            </a:r>
          </a:p>
          <a:p>
            <a:pPr algn="ctr">
              <a:lnSpc>
                <a:spcPts val="5600"/>
              </a:lnSpc>
            </a:pPr>
            <a:r>
              <a:rPr lang="en-US" sz="4000">
                <a:solidFill>
                  <a:srgbClr val="23506A"/>
                </a:solidFill>
                <a:latin typeface="Rowdies"/>
                <a:ea typeface="Rowdies"/>
                <a:cs typeface="Rowdies"/>
                <a:sym typeface="Rowdies"/>
              </a:rPr>
              <a:t>Does the fare paid affect survival rate?</a:t>
            </a:r>
          </a:p>
          <a:p>
            <a:pPr algn="ctr">
              <a:lnSpc>
                <a:spcPts val="5600"/>
              </a:lnSpc>
            </a:pPr>
          </a:p>
        </p:txBody>
      </p:sp>
      <p:sp>
        <p:nvSpPr>
          <p:cNvPr name="TextBox 11" id="11"/>
          <p:cNvSpPr txBox="true"/>
          <p:nvPr/>
        </p:nvSpPr>
        <p:spPr>
          <a:xfrm rot="0">
            <a:off x="2365660" y="8201027"/>
            <a:ext cx="14563736" cy="1536065"/>
          </a:xfrm>
          <a:prstGeom prst="rect">
            <a:avLst/>
          </a:prstGeom>
        </p:spPr>
        <p:txBody>
          <a:bodyPr anchor="t" rtlCol="false" tIns="0" lIns="0" bIns="0" rIns="0">
            <a:spAutoFit/>
          </a:bodyPr>
          <a:lstStyle/>
          <a:p>
            <a:pPr algn="ctr">
              <a:lnSpc>
                <a:spcPts val="4060"/>
              </a:lnSpc>
            </a:pPr>
            <a:r>
              <a:rPr lang="en-US" sz="2900">
                <a:solidFill>
                  <a:srgbClr val="23506A"/>
                </a:solidFill>
                <a:latin typeface="ABeeZee"/>
                <a:ea typeface="ABeeZee"/>
                <a:cs typeface="ABeeZee"/>
                <a:sym typeface="ABeeZee"/>
              </a:rPr>
              <a:t>Passengers with high fares have a better chance of surviving than those with low fares.</a:t>
            </a:r>
          </a:p>
          <a:p>
            <a:pPr algn="ctr">
              <a:lnSpc>
                <a:spcPts val="406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670044"/>
            <a:chOff x="0" y="0"/>
            <a:chExt cx="6922599" cy="520000"/>
          </a:xfrm>
        </p:grpSpPr>
        <p:sp>
          <p:nvSpPr>
            <p:cNvPr name="Freeform 3" id="3"/>
            <p:cNvSpPr/>
            <p:nvPr/>
          </p:nvSpPr>
          <p:spPr>
            <a:xfrm flipH="false" flipV="false" rot="0">
              <a:off x="0" y="0"/>
              <a:ext cx="6922599" cy="520000"/>
            </a:xfrm>
            <a:custGeom>
              <a:avLst/>
              <a:gdLst/>
              <a:ahLst/>
              <a:cxnLst/>
              <a:rect r="r" b="b" t="t" l="l"/>
              <a:pathLst>
                <a:path h="520000" w="6922599">
                  <a:moveTo>
                    <a:pt x="0" y="0"/>
                  </a:moveTo>
                  <a:lnTo>
                    <a:pt x="6922599" y="0"/>
                  </a:lnTo>
                  <a:lnTo>
                    <a:pt x="6922599" y="520000"/>
                  </a:lnTo>
                  <a:lnTo>
                    <a:pt x="0" y="520000"/>
                  </a:lnTo>
                  <a:close/>
                </a:path>
              </a:pathLst>
            </a:custGeom>
            <a:solidFill>
              <a:srgbClr val="FFFFFF"/>
            </a:solidFill>
          </p:spPr>
        </p:sp>
        <p:sp>
          <p:nvSpPr>
            <p:cNvPr name="TextBox 4" id="4"/>
            <p:cNvSpPr txBox="true"/>
            <p:nvPr/>
          </p:nvSpPr>
          <p:spPr>
            <a:xfrm>
              <a:off x="0" y="-28575"/>
              <a:ext cx="6922599" cy="548575"/>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2365660" y="8267702"/>
            <a:ext cx="14563736" cy="1218394"/>
            <a:chOff x="0" y="0"/>
            <a:chExt cx="4534697" cy="379370"/>
          </a:xfrm>
        </p:grpSpPr>
        <p:sp>
          <p:nvSpPr>
            <p:cNvPr name="Freeform 7" id="7"/>
            <p:cNvSpPr/>
            <p:nvPr/>
          </p:nvSpPr>
          <p:spPr>
            <a:xfrm flipH="false" flipV="false" rot="0">
              <a:off x="0" y="0"/>
              <a:ext cx="4534697" cy="379370"/>
            </a:xfrm>
            <a:custGeom>
              <a:avLst/>
              <a:gdLst/>
              <a:ahLst/>
              <a:cxnLst/>
              <a:rect r="r" b="b" t="t" l="l"/>
              <a:pathLst>
                <a:path h="379370" w="4534697">
                  <a:moveTo>
                    <a:pt x="0" y="0"/>
                  </a:moveTo>
                  <a:lnTo>
                    <a:pt x="4534697" y="0"/>
                  </a:lnTo>
                  <a:lnTo>
                    <a:pt x="4534697" y="379370"/>
                  </a:lnTo>
                  <a:lnTo>
                    <a:pt x="0" y="379370"/>
                  </a:lnTo>
                  <a:close/>
                </a:path>
              </a:pathLst>
            </a:custGeom>
            <a:solidFill>
              <a:srgbClr val="FFFFFF"/>
            </a:solidFill>
          </p:spPr>
        </p:sp>
        <p:sp>
          <p:nvSpPr>
            <p:cNvPr name="TextBox 8" id="8"/>
            <p:cNvSpPr txBox="true"/>
            <p:nvPr/>
          </p:nvSpPr>
          <p:spPr>
            <a:xfrm>
              <a:off x="0" y="-28575"/>
              <a:ext cx="4534697" cy="407945"/>
            </a:xfrm>
            <a:prstGeom prst="rect">
              <a:avLst/>
            </a:prstGeom>
          </p:spPr>
          <p:txBody>
            <a:bodyPr anchor="ctr" rtlCol="false" tIns="41342" lIns="41342" bIns="41342" rIns="41342"/>
            <a:lstStyle/>
            <a:p>
              <a:pPr algn="ctr">
                <a:lnSpc>
                  <a:spcPts val="2278"/>
                </a:lnSpc>
                <a:spcBef>
                  <a:spcPct val="0"/>
                </a:spcBef>
              </a:pPr>
            </a:p>
          </p:txBody>
        </p:sp>
      </p:grpSp>
      <p:sp>
        <p:nvSpPr>
          <p:cNvPr name="Freeform 9" id="9"/>
          <p:cNvSpPr/>
          <p:nvPr/>
        </p:nvSpPr>
        <p:spPr>
          <a:xfrm flipH="false" flipV="false" rot="0">
            <a:off x="5009218" y="2484356"/>
            <a:ext cx="8269564" cy="5318288"/>
          </a:xfrm>
          <a:custGeom>
            <a:avLst/>
            <a:gdLst/>
            <a:ahLst/>
            <a:cxnLst/>
            <a:rect r="r" b="b" t="t" l="l"/>
            <a:pathLst>
              <a:path h="5318288" w="8269564">
                <a:moveTo>
                  <a:pt x="0" y="0"/>
                </a:moveTo>
                <a:lnTo>
                  <a:pt x="8269564" y="0"/>
                </a:lnTo>
                <a:lnTo>
                  <a:pt x="8269564" y="5318288"/>
                </a:lnTo>
                <a:lnTo>
                  <a:pt x="0" y="5318288"/>
                </a:lnTo>
                <a:lnTo>
                  <a:pt x="0" y="0"/>
                </a:lnTo>
                <a:close/>
              </a:path>
            </a:pathLst>
          </a:custGeom>
          <a:blipFill>
            <a:blip r:embed="rId4"/>
            <a:stretch>
              <a:fillRect l="0" t="0" r="0" b="0"/>
            </a:stretch>
          </a:blipFill>
        </p:spPr>
      </p:sp>
      <p:sp>
        <p:nvSpPr>
          <p:cNvPr name="TextBox 10" id="10"/>
          <p:cNvSpPr txBox="true"/>
          <p:nvPr/>
        </p:nvSpPr>
        <p:spPr>
          <a:xfrm rot="0">
            <a:off x="1028700" y="659437"/>
            <a:ext cx="16230600" cy="1393817"/>
          </a:xfrm>
          <a:prstGeom prst="rect">
            <a:avLst/>
          </a:prstGeom>
        </p:spPr>
        <p:txBody>
          <a:bodyPr anchor="t" rtlCol="false" tIns="0" lIns="0" bIns="0" rIns="0">
            <a:spAutoFit/>
          </a:bodyPr>
          <a:lstStyle/>
          <a:p>
            <a:pPr algn="ctr">
              <a:lnSpc>
                <a:spcPts val="5600"/>
              </a:lnSpc>
            </a:pPr>
            <a:r>
              <a:rPr lang="en-US" sz="4000">
                <a:solidFill>
                  <a:srgbClr val="23506A"/>
                </a:solidFill>
                <a:latin typeface="Rowdies"/>
                <a:ea typeface="Rowdies"/>
                <a:cs typeface="Rowdies"/>
                <a:sym typeface="Rowdies"/>
              </a:rPr>
              <a:t>Question 4:</a:t>
            </a:r>
          </a:p>
          <a:p>
            <a:pPr algn="ctr">
              <a:lnSpc>
                <a:spcPts val="5600"/>
              </a:lnSpc>
            </a:pPr>
            <a:r>
              <a:rPr lang="en-US" sz="4000">
                <a:solidFill>
                  <a:srgbClr val="23506A"/>
                </a:solidFill>
                <a:latin typeface="Rowdies"/>
                <a:ea typeface="Rowdies"/>
                <a:cs typeface="Rowdies"/>
                <a:sym typeface="Rowdies"/>
              </a:rPr>
              <a:t>Which passenger classes had the highest survival rates?</a:t>
            </a:r>
          </a:p>
        </p:txBody>
      </p:sp>
      <p:sp>
        <p:nvSpPr>
          <p:cNvPr name="TextBox 11" id="11"/>
          <p:cNvSpPr txBox="true"/>
          <p:nvPr/>
        </p:nvSpPr>
        <p:spPr>
          <a:xfrm rot="0">
            <a:off x="2365660" y="8201027"/>
            <a:ext cx="14563736" cy="1536065"/>
          </a:xfrm>
          <a:prstGeom prst="rect">
            <a:avLst/>
          </a:prstGeom>
        </p:spPr>
        <p:txBody>
          <a:bodyPr anchor="t" rtlCol="false" tIns="0" lIns="0" bIns="0" rIns="0">
            <a:spAutoFit/>
          </a:bodyPr>
          <a:lstStyle/>
          <a:p>
            <a:pPr algn="ctr">
              <a:lnSpc>
                <a:spcPts val="4060"/>
              </a:lnSpc>
            </a:pPr>
            <a:r>
              <a:rPr lang="en-US" sz="2900">
                <a:solidFill>
                  <a:srgbClr val="23506A"/>
                </a:solidFill>
                <a:latin typeface="ABeeZee"/>
                <a:ea typeface="ABeeZee"/>
                <a:cs typeface="ABeeZee"/>
                <a:sym typeface="ABeeZee"/>
              </a:rPr>
              <a:t>Passengers in First Class had the highest survival rate. This suggests that First Class passengers had priority access to lifeboats or other rescue measures.</a:t>
            </a:r>
          </a:p>
          <a:p>
            <a:pPr algn="ctr">
              <a:lnSpc>
                <a:spcPts val="406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106547" y="8182348"/>
            <a:ext cx="16383435" cy="1750400"/>
            <a:chOff x="0" y="0"/>
            <a:chExt cx="5101295" cy="545021"/>
          </a:xfrm>
        </p:grpSpPr>
        <p:sp>
          <p:nvSpPr>
            <p:cNvPr name="Freeform 7" id="7"/>
            <p:cNvSpPr/>
            <p:nvPr/>
          </p:nvSpPr>
          <p:spPr>
            <a:xfrm flipH="false" flipV="false" rot="0">
              <a:off x="0" y="0"/>
              <a:ext cx="5101295" cy="545021"/>
            </a:xfrm>
            <a:custGeom>
              <a:avLst/>
              <a:gdLst/>
              <a:ahLst/>
              <a:cxnLst/>
              <a:rect r="r" b="b" t="t" l="l"/>
              <a:pathLst>
                <a:path h="545021" w="5101295">
                  <a:moveTo>
                    <a:pt x="0" y="0"/>
                  </a:moveTo>
                  <a:lnTo>
                    <a:pt x="5101295" y="0"/>
                  </a:lnTo>
                  <a:lnTo>
                    <a:pt x="5101295" y="545021"/>
                  </a:lnTo>
                  <a:lnTo>
                    <a:pt x="0" y="545021"/>
                  </a:lnTo>
                  <a:close/>
                </a:path>
              </a:pathLst>
            </a:custGeom>
            <a:solidFill>
              <a:srgbClr val="FFFFFF"/>
            </a:solidFill>
          </p:spPr>
        </p:sp>
        <p:sp>
          <p:nvSpPr>
            <p:cNvPr name="TextBox 8" id="8"/>
            <p:cNvSpPr txBox="true"/>
            <p:nvPr/>
          </p:nvSpPr>
          <p:spPr>
            <a:xfrm>
              <a:off x="0" y="-28575"/>
              <a:ext cx="5101295" cy="573596"/>
            </a:xfrm>
            <a:prstGeom prst="rect">
              <a:avLst/>
            </a:prstGeom>
          </p:spPr>
          <p:txBody>
            <a:bodyPr anchor="ctr" rtlCol="false" tIns="41342" lIns="41342" bIns="41342" rIns="41342"/>
            <a:lstStyle/>
            <a:p>
              <a:pPr algn="ctr">
                <a:lnSpc>
                  <a:spcPts val="2278"/>
                </a:lnSpc>
                <a:spcBef>
                  <a:spcPct val="0"/>
                </a:spcBef>
              </a:pPr>
            </a:p>
          </p:txBody>
        </p:sp>
      </p:grpSp>
      <p:sp>
        <p:nvSpPr>
          <p:cNvPr name="Freeform 9" id="9"/>
          <p:cNvSpPr/>
          <p:nvPr/>
        </p:nvSpPr>
        <p:spPr>
          <a:xfrm flipH="false" flipV="false" rot="0">
            <a:off x="1698179" y="2751301"/>
            <a:ext cx="15200170" cy="4832388"/>
          </a:xfrm>
          <a:custGeom>
            <a:avLst/>
            <a:gdLst/>
            <a:ahLst/>
            <a:cxnLst/>
            <a:rect r="r" b="b" t="t" l="l"/>
            <a:pathLst>
              <a:path h="4832388" w="15200170">
                <a:moveTo>
                  <a:pt x="0" y="0"/>
                </a:moveTo>
                <a:lnTo>
                  <a:pt x="15200170" y="0"/>
                </a:lnTo>
                <a:lnTo>
                  <a:pt x="15200170" y="4832388"/>
                </a:lnTo>
                <a:lnTo>
                  <a:pt x="0" y="4832388"/>
                </a:lnTo>
                <a:lnTo>
                  <a:pt x="0" y="0"/>
                </a:lnTo>
                <a:close/>
              </a:path>
            </a:pathLst>
          </a:custGeom>
          <a:blipFill>
            <a:blip r:embed="rId4"/>
            <a:stretch>
              <a:fillRect l="0" t="0" r="0" b="0"/>
            </a:stretch>
          </a:blipFill>
        </p:spPr>
      </p:sp>
      <p:sp>
        <p:nvSpPr>
          <p:cNvPr name="TextBox 10" id="10"/>
          <p:cNvSpPr txBox="true"/>
          <p:nvPr/>
        </p:nvSpPr>
        <p:spPr>
          <a:xfrm rot="0">
            <a:off x="1890038" y="668962"/>
            <a:ext cx="15369262" cy="2034532"/>
          </a:xfrm>
          <a:prstGeom prst="rect">
            <a:avLst/>
          </a:prstGeom>
        </p:spPr>
        <p:txBody>
          <a:bodyPr anchor="t" rtlCol="false" tIns="0" lIns="0" bIns="0" rIns="0">
            <a:spAutoFit/>
          </a:bodyPr>
          <a:lstStyle/>
          <a:p>
            <a:pPr algn="ctr">
              <a:lnSpc>
                <a:spcPts val="5460"/>
              </a:lnSpc>
            </a:pPr>
            <a:r>
              <a:rPr lang="en-US" sz="3900">
                <a:solidFill>
                  <a:srgbClr val="23506A"/>
                </a:solidFill>
                <a:latin typeface="Rowdies"/>
                <a:ea typeface="Rowdies"/>
                <a:cs typeface="Rowdies"/>
                <a:sym typeface="Rowdies"/>
              </a:rPr>
              <a:t>Question 5:</a:t>
            </a:r>
          </a:p>
          <a:p>
            <a:pPr algn="ctr">
              <a:lnSpc>
                <a:spcPts val="5460"/>
              </a:lnSpc>
            </a:pPr>
            <a:r>
              <a:rPr lang="en-US" sz="3900">
                <a:solidFill>
                  <a:srgbClr val="23506A"/>
                </a:solidFill>
                <a:latin typeface="Rowdies"/>
                <a:ea typeface="Rowdies"/>
                <a:cs typeface="Rowdies"/>
                <a:sym typeface="Rowdies"/>
              </a:rPr>
              <a:t>Does Port of Embarkation affect Survival rate?</a:t>
            </a:r>
          </a:p>
          <a:p>
            <a:pPr algn="ctr">
              <a:lnSpc>
                <a:spcPts val="5460"/>
              </a:lnSpc>
            </a:pPr>
          </a:p>
        </p:txBody>
      </p:sp>
      <p:sp>
        <p:nvSpPr>
          <p:cNvPr name="TextBox 11" id="11"/>
          <p:cNvSpPr txBox="true"/>
          <p:nvPr/>
        </p:nvSpPr>
        <p:spPr>
          <a:xfrm rot="0">
            <a:off x="1240114" y="8396684"/>
            <a:ext cx="15960606" cy="2050415"/>
          </a:xfrm>
          <a:prstGeom prst="rect">
            <a:avLst/>
          </a:prstGeom>
        </p:spPr>
        <p:txBody>
          <a:bodyPr anchor="t" rtlCol="false" tIns="0" lIns="0" bIns="0" rIns="0">
            <a:spAutoFit/>
          </a:bodyPr>
          <a:lstStyle/>
          <a:p>
            <a:pPr algn="ctr">
              <a:lnSpc>
                <a:spcPts val="4060"/>
              </a:lnSpc>
            </a:pPr>
            <a:r>
              <a:rPr lang="en-US" sz="2900">
                <a:solidFill>
                  <a:srgbClr val="23506A"/>
                </a:solidFill>
                <a:latin typeface="ABeeZee"/>
                <a:ea typeface="ABeeZee"/>
                <a:cs typeface="ABeeZee"/>
                <a:sym typeface="ABeeZee"/>
              </a:rPr>
              <a:t>The highest survival rate was observed among passengers who embarked from Cherbourg (C). This suggests that passengers who embarked from Cherbourg were predominantly first class passengers (Pclass = 1).</a:t>
            </a:r>
          </a:p>
          <a:p>
            <a:pPr algn="ctr">
              <a:lnSpc>
                <a:spcPts val="406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670044"/>
            <a:chOff x="0" y="0"/>
            <a:chExt cx="6922599" cy="520000"/>
          </a:xfrm>
        </p:grpSpPr>
        <p:sp>
          <p:nvSpPr>
            <p:cNvPr name="Freeform 3" id="3"/>
            <p:cNvSpPr/>
            <p:nvPr/>
          </p:nvSpPr>
          <p:spPr>
            <a:xfrm flipH="false" flipV="false" rot="0">
              <a:off x="0" y="0"/>
              <a:ext cx="6922599" cy="520000"/>
            </a:xfrm>
            <a:custGeom>
              <a:avLst/>
              <a:gdLst/>
              <a:ahLst/>
              <a:cxnLst/>
              <a:rect r="r" b="b" t="t" l="l"/>
              <a:pathLst>
                <a:path h="520000" w="6922599">
                  <a:moveTo>
                    <a:pt x="0" y="0"/>
                  </a:moveTo>
                  <a:lnTo>
                    <a:pt x="6922599" y="0"/>
                  </a:lnTo>
                  <a:lnTo>
                    <a:pt x="6922599" y="520000"/>
                  </a:lnTo>
                  <a:lnTo>
                    <a:pt x="0" y="520000"/>
                  </a:lnTo>
                  <a:close/>
                </a:path>
              </a:pathLst>
            </a:custGeom>
            <a:solidFill>
              <a:srgbClr val="FFFFFF"/>
            </a:solidFill>
          </p:spPr>
        </p:sp>
        <p:sp>
          <p:nvSpPr>
            <p:cNvPr name="TextBox 4" id="4"/>
            <p:cNvSpPr txBox="true"/>
            <p:nvPr/>
          </p:nvSpPr>
          <p:spPr>
            <a:xfrm>
              <a:off x="0" y="-28575"/>
              <a:ext cx="6922599" cy="548575"/>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30129" y="3262923"/>
            <a:ext cx="8113871" cy="5225800"/>
          </a:xfrm>
          <a:custGeom>
            <a:avLst/>
            <a:gdLst/>
            <a:ahLst/>
            <a:cxnLst/>
            <a:rect r="r" b="b" t="t" l="l"/>
            <a:pathLst>
              <a:path h="5225800" w="8113871">
                <a:moveTo>
                  <a:pt x="0" y="0"/>
                </a:moveTo>
                <a:lnTo>
                  <a:pt x="8113871" y="0"/>
                </a:lnTo>
                <a:lnTo>
                  <a:pt x="8113871" y="5225800"/>
                </a:lnTo>
                <a:lnTo>
                  <a:pt x="0" y="5225800"/>
                </a:lnTo>
                <a:lnTo>
                  <a:pt x="0" y="0"/>
                </a:lnTo>
                <a:close/>
              </a:path>
            </a:pathLst>
          </a:custGeom>
          <a:blipFill>
            <a:blip r:embed="rId4"/>
            <a:stretch>
              <a:fillRect l="0" t="0" r="0" b="0"/>
            </a:stretch>
          </a:blipFill>
        </p:spPr>
      </p:sp>
      <p:sp>
        <p:nvSpPr>
          <p:cNvPr name="TextBox 7" id="7"/>
          <p:cNvSpPr txBox="true"/>
          <p:nvPr/>
        </p:nvSpPr>
        <p:spPr>
          <a:xfrm rot="0">
            <a:off x="1028700" y="688012"/>
            <a:ext cx="16230600" cy="2040881"/>
          </a:xfrm>
          <a:prstGeom prst="rect">
            <a:avLst/>
          </a:prstGeom>
        </p:spPr>
        <p:txBody>
          <a:bodyPr anchor="t" rtlCol="false" tIns="0" lIns="0" bIns="0" rIns="0">
            <a:spAutoFit/>
          </a:bodyPr>
          <a:lstStyle/>
          <a:p>
            <a:pPr algn="ctr">
              <a:lnSpc>
                <a:spcPts val="4060"/>
              </a:lnSpc>
            </a:pPr>
            <a:r>
              <a:rPr lang="en-US" sz="2900">
                <a:solidFill>
                  <a:srgbClr val="23506A"/>
                </a:solidFill>
                <a:latin typeface="Rowdies"/>
                <a:ea typeface="Rowdies"/>
                <a:cs typeface="Rowdies"/>
                <a:sym typeface="Rowdies"/>
              </a:rPr>
              <a:t>Question 6:</a:t>
            </a:r>
          </a:p>
          <a:p>
            <a:pPr algn="ctr">
              <a:lnSpc>
                <a:spcPts val="4060"/>
              </a:lnSpc>
            </a:pPr>
            <a:r>
              <a:rPr lang="en-US" sz="2900">
                <a:solidFill>
                  <a:srgbClr val="23506A"/>
                </a:solidFill>
                <a:latin typeface="Rowdies"/>
                <a:ea typeface="Rowdies"/>
                <a:cs typeface="Rowdies"/>
                <a:sym typeface="Rowdies"/>
              </a:rPr>
              <a:t>How does the number of family members aboard the Titanic (SibSp and Parch) influence a passenger's likelihood of survival?</a:t>
            </a:r>
          </a:p>
          <a:p>
            <a:pPr algn="ctr">
              <a:lnSpc>
                <a:spcPts val="4060"/>
              </a:lnSpc>
            </a:pPr>
          </a:p>
        </p:txBody>
      </p:sp>
      <p:grpSp>
        <p:nvGrpSpPr>
          <p:cNvPr name="Group 8" id="8"/>
          <p:cNvGrpSpPr/>
          <p:nvPr/>
        </p:nvGrpSpPr>
        <p:grpSpPr>
          <a:xfrm rot="0">
            <a:off x="9647528" y="3111952"/>
            <a:ext cx="8144635" cy="5376771"/>
            <a:chOff x="0" y="0"/>
            <a:chExt cx="2535988" cy="1674160"/>
          </a:xfrm>
        </p:grpSpPr>
        <p:sp>
          <p:nvSpPr>
            <p:cNvPr name="Freeform 9" id="9"/>
            <p:cNvSpPr/>
            <p:nvPr/>
          </p:nvSpPr>
          <p:spPr>
            <a:xfrm flipH="false" flipV="false" rot="0">
              <a:off x="0" y="0"/>
              <a:ext cx="2535987" cy="1674160"/>
            </a:xfrm>
            <a:custGeom>
              <a:avLst/>
              <a:gdLst/>
              <a:ahLst/>
              <a:cxnLst/>
              <a:rect r="r" b="b" t="t" l="l"/>
              <a:pathLst>
                <a:path h="1674160" w="2535987">
                  <a:moveTo>
                    <a:pt x="0" y="0"/>
                  </a:moveTo>
                  <a:lnTo>
                    <a:pt x="2535987" y="0"/>
                  </a:lnTo>
                  <a:lnTo>
                    <a:pt x="2535987" y="1674160"/>
                  </a:lnTo>
                  <a:lnTo>
                    <a:pt x="0" y="1674160"/>
                  </a:lnTo>
                  <a:close/>
                </a:path>
              </a:pathLst>
            </a:custGeom>
            <a:solidFill>
              <a:srgbClr val="FFFFFF"/>
            </a:solidFill>
          </p:spPr>
        </p:sp>
        <p:sp>
          <p:nvSpPr>
            <p:cNvPr name="TextBox 10" id="10"/>
            <p:cNvSpPr txBox="true"/>
            <p:nvPr/>
          </p:nvSpPr>
          <p:spPr>
            <a:xfrm>
              <a:off x="0" y="-28575"/>
              <a:ext cx="2535988" cy="1702735"/>
            </a:xfrm>
            <a:prstGeom prst="rect">
              <a:avLst/>
            </a:prstGeom>
          </p:spPr>
          <p:txBody>
            <a:bodyPr anchor="ctr" rtlCol="false" tIns="41342" lIns="41342" bIns="41342" rIns="41342"/>
            <a:lstStyle/>
            <a:p>
              <a:pPr algn="ctr">
                <a:lnSpc>
                  <a:spcPts val="2278"/>
                </a:lnSpc>
                <a:spcBef>
                  <a:spcPct val="0"/>
                </a:spcBef>
              </a:pPr>
            </a:p>
          </p:txBody>
        </p:sp>
      </p:grpSp>
      <p:grpSp>
        <p:nvGrpSpPr>
          <p:cNvPr name="Group 11" id="11"/>
          <p:cNvGrpSpPr/>
          <p:nvPr/>
        </p:nvGrpSpPr>
        <p:grpSpPr>
          <a:xfrm rot="0">
            <a:off x="13881267" y="2591101"/>
            <a:ext cx="3910896" cy="887439"/>
            <a:chOff x="0" y="0"/>
            <a:chExt cx="1217732" cy="276321"/>
          </a:xfrm>
        </p:grpSpPr>
        <p:sp>
          <p:nvSpPr>
            <p:cNvPr name="Freeform 12" id="12"/>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3" id="13"/>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TextBox 14" id="14"/>
          <p:cNvSpPr txBox="true"/>
          <p:nvPr/>
        </p:nvSpPr>
        <p:spPr>
          <a:xfrm rot="0">
            <a:off x="14006101" y="2703032"/>
            <a:ext cx="3661230" cy="530860"/>
          </a:xfrm>
          <a:prstGeom prst="rect">
            <a:avLst/>
          </a:prstGeom>
        </p:spPr>
        <p:txBody>
          <a:bodyPr anchor="t" rtlCol="false" tIns="0" lIns="0" bIns="0" rIns="0">
            <a:spAutoFit/>
          </a:bodyPr>
          <a:lstStyle/>
          <a:p>
            <a:pPr algn="r">
              <a:lnSpc>
                <a:spcPts val="4339"/>
              </a:lnSpc>
            </a:pPr>
            <a:r>
              <a:rPr lang="en-US" sz="3099">
                <a:solidFill>
                  <a:srgbClr val="FFFFFF"/>
                </a:solidFill>
                <a:latin typeface="ABeeZee Bold"/>
                <a:ea typeface="ABeeZee Bold"/>
                <a:cs typeface="ABeeZee Bold"/>
                <a:sym typeface="ABeeZee Bold"/>
              </a:rPr>
              <a:t>DESC</a:t>
            </a:r>
          </a:p>
        </p:txBody>
      </p:sp>
      <p:sp>
        <p:nvSpPr>
          <p:cNvPr name="TextBox 15" id="15"/>
          <p:cNvSpPr txBox="true"/>
          <p:nvPr/>
        </p:nvSpPr>
        <p:spPr>
          <a:xfrm rot="0">
            <a:off x="9909461" y="3788578"/>
            <a:ext cx="7502674" cy="4107815"/>
          </a:xfrm>
          <a:prstGeom prst="rect">
            <a:avLst/>
          </a:prstGeom>
        </p:spPr>
        <p:txBody>
          <a:bodyPr anchor="t" rtlCol="false" tIns="0" lIns="0" bIns="0" rIns="0">
            <a:spAutoFit/>
          </a:bodyPr>
          <a:lstStyle/>
          <a:p>
            <a:pPr algn="ctr">
              <a:lnSpc>
                <a:spcPts val="4060"/>
              </a:lnSpc>
            </a:pPr>
            <a:r>
              <a:rPr lang="en-US" sz="2900">
                <a:solidFill>
                  <a:srgbClr val="23506A"/>
                </a:solidFill>
                <a:latin typeface="ABeeZee"/>
                <a:ea typeface="ABeeZee"/>
                <a:cs typeface="ABeeZee"/>
                <a:sym typeface="ABeeZee"/>
              </a:rPr>
              <a:t>Overall, the graph shows that the number of family members had an influence on the survival rate of Titanic passengers. Having one to three family members tends to increase the chances of survival, but having too many family members can actually decrease those chances.</a:t>
            </a:r>
          </a:p>
          <a:p>
            <a:pPr algn="ctr">
              <a:lnSpc>
                <a:spcPts val="406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9298264" y="3111952"/>
            <a:ext cx="8493899" cy="4335701"/>
            <a:chOff x="0" y="0"/>
            <a:chExt cx="2644738" cy="1350003"/>
          </a:xfrm>
        </p:grpSpPr>
        <p:sp>
          <p:nvSpPr>
            <p:cNvPr name="Freeform 7" id="7"/>
            <p:cNvSpPr/>
            <p:nvPr/>
          </p:nvSpPr>
          <p:spPr>
            <a:xfrm flipH="false" flipV="false" rot="0">
              <a:off x="0" y="0"/>
              <a:ext cx="2644738" cy="1350003"/>
            </a:xfrm>
            <a:custGeom>
              <a:avLst/>
              <a:gdLst/>
              <a:ahLst/>
              <a:cxnLst/>
              <a:rect r="r" b="b" t="t" l="l"/>
              <a:pathLst>
                <a:path h="1350003" w="2644738">
                  <a:moveTo>
                    <a:pt x="0" y="0"/>
                  </a:moveTo>
                  <a:lnTo>
                    <a:pt x="2644738" y="0"/>
                  </a:lnTo>
                  <a:lnTo>
                    <a:pt x="2644738" y="1350003"/>
                  </a:lnTo>
                  <a:lnTo>
                    <a:pt x="0" y="1350003"/>
                  </a:lnTo>
                  <a:close/>
                </a:path>
              </a:pathLst>
            </a:custGeom>
            <a:solidFill>
              <a:srgbClr val="FFFFFF"/>
            </a:solidFill>
          </p:spPr>
        </p:sp>
        <p:sp>
          <p:nvSpPr>
            <p:cNvPr name="TextBox 8" id="8"/>
            <p:cNvSpPr txBox="true"/>
            <p:nvPr/>
          </p:nvSpPr>
          <p:spPr>
            <a:xfrm>
              <a:off x="0" y="-28575"/>
              <a:ext cx="2644738" cy="1378578"/>
            </a:xfrm>
            <a:prstGeom prst="rect">
              <a:avLst/>
            </a:prstGeom>
          </p:spPr>
          <p:txBody>
            <a:bodyPr anchor="ctr" rtlCol="false" tIns="41342" lIns="41342" bIns="41342" rIns="41342"/>
            <a:lstStyle/>
            <a:p>
              <a:pPr algn="ctr">
                <a:lnSpc>
                  <a:spcPts val="2278"/>
                </a:lnSpc>
                <a:spcBef>
                  <a:spcPct val="0"/>
                </a:spcBef>
              </a:pPr>
            </a:p>
          </p:txBody>
        </p:sp>
      </p:grpSp>
      <p:grpSp>
        <p:nvGrpSpPr>
          <p:cNvPr name="Group 9" id="9"/>
          <p:cNvGrpSpPr/>
          <p:nvPr/>
        </p:nvGrpSpPr>
        <p:grpSpPr>
          <a:xfrm rot="0">
            <a:off x="13881267" y="2591101"/>
            <a:ext cx="3910896" cy="887439"/>
            <a:chOff x="0" y="0"/>
            <a:chExt cx="1217732" cy="276321"/>
          </a:xfrm>
        </p:grpSpPr>
        <p:sp>
          <p:nvSpPr>
            <p:cNvPr name="Freeform 10" id="10"/>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1" id="11"/>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Freeform 12" id="12"/>
          <p:cNvSpPr/>
          <p:nvPr/>
        </p:nvSpPr>
        <p:spPr>
          <a:xfrm flipH="false" flipV="false" rot="0">
            <a:off x="1028700" y="2801348"/>
            <a:ext cx="7622520" cy="6456952"/>
          </a:xfrm>
          <a:custGeom>
            <a:avLst/>
            <a:gdLst/>
            <a:ahLst/>
            <a:cxnLst/>
            <a:rect r="r" b="b" t="t" l="l"/>
            <a:pathLst>
              <a:path h="6456952" w="7622520">
                <a:moveTo>
                  <a:pt x="0" y="0"/>
                </a:moveTo>
                <a:lnTo>
                  <a:pt x="7622520" y="0"/>
                </a:lnTo>
                <a:lnTo>
                  <a:pt x="7622520" y="6456952"/>
                </a:lnTo>
                <a:lnTo>
                  <a:pt x="0" y="6456952"/>
                </a:lnTo>
                <a:lnTo>
                  <a:pt x="0" y="0"/>
                </a:lnTo>
                <a:close/>
              </a:path>
            </a:pathLst>
          </a:custGeom>
          <a:blipFill>
            <a:blip r:embed="rId4"/>
            <a:stretch>
              <a:fillRect l="0" t="0" r="0" b="0"/>
            </a:stretch>
          </a:blipFill>
        </p:spPr>
      </p:sp>
      <p:sp>
        <p:nvSpPr>
          <p:cNvPr name="TextBox 13" id="13"/>
          <p:cNvSpPr txBox="true"/>
          <p:nvPr/>
        </p:nvSpPr>
        <p:spPr>
          <a:xfrm rot="0">
            <a:off x="1890038" y="602287"/>
            <a:ext cx="15369262" cy="1236339"/>
          </a:xfrm>
          <a:prstGeom prst="rect">
            <a:avLst/>
          </a:prstGeom>
        </p:spPr>
        <p:txBody>
          <a:bodyPr anchor="t" rtlCol="false" tIns="0" lIns="0" bIns="0" rIns="0">
            <a:spAutoFit/>
          </a:bodyPr>
          <a:lstStyle/>
          <a:p>
            <a:pPr algn="ctr">
              <a:lnSpc>
                <a:spcPts val="10080"/>
              </a:lnSpc>
            </a:pPr>
            <a:r>
              <a:rPr lang="en-US" sz="7200">
                <a:solidFill>
                  <a:srgbClr val="23506A"/>
                </a:solidFill>
                <a:latin typeface="Rowdies"/>
                <a:ea typeface="Rowdies"/>
                <a:cs typeface="Rowdies"/>
                <a:sym typeface="Rowdies"/>
              </a:rPr>
              <a:t>Correlation Matrix</a:t>
            </a:r>
          </a:p>
        </p:txBody>
      </p:sp>
      <p:sp>
        <p:nvSpPr>
          <p:cNvPr name="TextBox 14" id="14"/>
          <p:cNvSpPr txBox="true"/>
          <p:nvPr/>
        </p:nvSpPr>
        <p:spPr>
          <a:xfrm rot="0">
            <a:off x="14006101" y="2703032"/>
            <a:ext cx="3661230" cy="530860"/>
          </a:xfrm>
          <a:prstGeom prst="rect">
            <a:avLst/>
          </a:prstGeom>
        </p:spPr>
        <p:txBody>
          <a:bodyPr anchor="t" rtlCol="false" tIns="0" lIns="0" bIns="0" rIns="0">
            <a:spAutoFit/>
          </a:bodyPr>
          <a:lstStyle/>
          <a:p>
            <a:pPr algn="r">
              <a:lnSpc>
                <a:spcPts val="4339"/>
              </a:lnSpc>
            </a:pPr>
            <a:r>
              <a:rPr lang="en-US" sz="3099">
                <a:solidFill>
                  <a:srgbClr val="FFFFFF"/>
                </a:solidFill>
                <a:latin typeface="ABeeZee Bold"/>
                <a:ea typeface="ABeeZee Bold"/>
                <a:cs typeface="ABeeZee Bold"/>
                <a:sym typeface="ABeeZee Bold"/>
              </a:rPr>
              <a:t>DESC</a:t>
            </a:r>
          </a:p>
        </p:txBody>
      </p:sp>
      <p:sp>
        <p:nvSpPr>
          <p:cNvPr name="TextBox 15" id="15"/>
          <p:cNvSpPr txBox="true"/>
          <p:nvPr/>
        </p:nvSpPr>
        <p:spPr>
          <a:xfrm rot="0">
            <a:off x="9574669" y="3779053"/>
            <a:ext cx="7837466" cy="4267200"/>
          </a:xfrm>
          <a:prstGeom prst="rect">
            <a:avLst/>
          </a:prstGeom>
        </p:spPr>
        <p:txBody>
          <a:bodyPr anchor="t" rtlCol="false" tIns="0" lIns="0" bIns="0" rIns="0">
            <a:spAutoFit/>
          </a:bodyPr>
          <a:lstStyle/>
          <a:p>
            <a:pPr algn="ctr">
              <a:lnSpc>
                <a:spcPts val="4200"/>
              </a:lnSpc>
            </a:pPr>
            <a:r>
              <a:rPr lang="en-US" sz="3000">
                <a:solidFill>
                  <a:srgbClr val="23506A"/>
                </a:solidFill>
                <a:latin typeface="ABeeZee"/>
                <a:ea typeface="ABeeZee"/>
                <a:cs typeface="ABeeZee"/>
                <a:sym typeface="ABeeZee"/>
              </a:rPr>
              <a:t>Pclass and Fare have a negative correlation; the lower the Pclass, the higher the Fare.</a:t>
            </a:r>
          </a:p>
          <a:p>
            <a:pPr algn="ctr">
              <a:lnSpc>
                <a:spcPts val="4200"/>
              </a:lnSpc>
            </a:pPr>
          </a:p>
          <a:p>
            <a:pPr algn="ctr">
              <a:lnSpc>
                <a:spcPts val="4200"/>
              </a:lnSpc>
            </a:pPr>
            <a:r>
              <a:rPr lang="en-US" sz="3000">
                <a:solidFill>
                  <a:srgbClr val="23506A"/>
                </a:solidFill>
                <a:latin typeface="ABeeZee"/>
                <a:ea typeface="ABeeZee"/>
                <a:cs typeface="ABeeZee"/>
                <a:sym typeface="ABeeZee"/>
              </a:rPr>
              <a:t>The most influential feature on Survived is Pclass.</a:t>
            </a:r>
          </a:p>
          <a:p>
            <a:pPr algn="ctr">
              <a:lnSpc>
                <a:spcPts val="4200"/>
              </a:lnSpc>
            </a:pPr>
          </a:p>
          <a:p>
            <a:pPr algn="ctr">
              <a:lnSpc>
                <a:spcPts val="42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sp>
        <p:nvSpPr>
          <p:cNvPr name="Freeform 2" id="2"/>
          <p:cNvSpPr/>
          <p:nvPr/>
        </p:nvSpPr>
        <p:spPr>
          <a:xfrm flipH="false" flipV="false" rot="0">
            <a:off x="-744388" y="2074393"/>
            <a:ext cx="19208294" cy="9091926"/>
          </a:xfrm>
          <a:custGeom>
            <a:avLst/>
            <a:gdLst/>
            <a:ahLst/>
            <a:cxnLst/>
            <a:rect r="r" b="b" t="t" l="l"/>
            <a:pathLst>
              <a:path h="9091926" w="19208294">
                <a:moveTo>
                  <a:pt x="0" y="0"/>
                </a:moveTo>
                <a:lnTo>
                  <a:pt x="19208294" y="0"/>
                </a:lnTo>
                <a:lnTo>
                  <a:pt x="19208294" y="9091926"/>
                </a:lnTo>
                <a:lnTo>
                  <a:pt x="0" y="9091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95018" y="1969618"/>
            <a:ext cx="8150907" cy="863600"/>
          </a:xfrm>
          <a:prstGeom prst="rect">
            <a:avLst/>
          </a:prstGeom>
        </p:spPr>
        <p:txBody>
          <a:bodyPr anchor="t" rtlCol="false" tIns="0" lIns="0" bIns="0" rIns="0">
            <a:spAutoFit/>
          </a:bodyPr>
          <a:lstStyle/>
          <a:p>
            <a:pPr algn="ctr">
              <a:lnSpc>
                <a:spcPts val="7000"/>
              </a:lnSpc>
            </a:pPr>
            <a:r>
              <a:rPr lang="en-US" sz="5000">
                <a:solidFill>
                  <a:srgbClr val="FFFFFF"/>
                </a:solidFill>
                <a:latin typeface="Rowdies"/>
                <a:ea typeface="Rowdies"/>
                <a:cs typeface="Rowdies"/>
                <a:sym typeface="Rowdies"/>
              </a:rPr>
              <a:t>Objective</a:t>
            </a:r>
          </a:p>
        </p:txBody>
      </p:sp>
      <p:sp>
        <p:nvSpPr>
          <p:cNvPr name="TextBox 4" id="4"/>
          <p:cNvSpPr txBox="true"/>
          <p:nvPr/>
        </p:nvSpPr>
        <p:spPr>
          <a:xfrm rot="0">
            <a:off x="2585158" y="3405699"/>
            <a:ext cx="13117685" cy="5990590"/>
          </a:xfrm>
          <a:prstGeom prst="rect">
            <a:avLst/>
          </a:prstGeom>
        </p:spPr>
        <p:txBody>
          <a:bodyPr anchor="t" rtlCol="false" tIns="0" lIns="0" bIns="0" rIns="0">
            <a:spAutoFit/>
          </a:bodyPr>
          <a:lstStyle/>
          <a:p>
            <a:pPr algn="ctr">
              <a:lnSpc>
                <a:spcPts val="4759"/>
              </a:lnSpc>
            </a:pPr>
            <a:r>
              <a:rPr lang="en-US" sz="3399">
                <a:solidFill>
                  <a:srgbClr val="FFFFFF"/>
                </a:solidFill>
                <a:latin typeface="ABeeZee"/>
                <a:ea typeface="ABeeZee"/>
                <a:cs typeface="ABeeZee"/>
                <a:sym typeface="ABeeZee"/>
              </a:rPr>
              <a:t>The purpose of this analysis is to examine the factors affecting the survival of Titanic passengers through an extensive exploration of the data. Furthermore, the aim is to develop and assess machine learning models for predicting passenger survival. These models will be evaluated both with and without the use of the Synthetic Minority Over-sampling Technique (SMOTE).</a:t>
            </a:r>
          </a:p>
          <a:p>
            <a:pPr algn="ctr">
              <a:lnSpc>
                <a:spcPts val="4759"/>
              </a:lnSpc>
            </a:pPr>
          </a:p>
          <a:p>
            <a:pPr algn="ctr">
              <a:lnSpc>
                <a:spcPts val="4759"/>
              </a:lnSpc>
            </a:pPr>
          </a:p>
          <a:p>
            <a:pPr algn="ctr" marL="0" indent="0" lvl="0">
              <a:lnSpc>
                <a:spcPts val="475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972388" y="3206374"/>
            <a:ext cx="22232775" cy="2957132"/>
            <a:chOff x="0" y="0"/>
            <a:chExt cx="6922599" cy="920759"/>
          </a:xfrm>
        </p:grpSpPr>
        <p:sp>
          <p:nvSpPr>
            <p:cNvPr name="Freeform 3" id="3"/>
            <p:cNvSpPr/>
            <p:nvPr/>
          </p:nvSpPr>
          <p:spPr>
            <a:xfrm flipH="false" flipV="false" rot="0">
              <a:off x="0" y="0"/>
              <a:ext cx="6922599" cy="920759"/>
            </a:xfrm>
            <a:custGeom>
              <a:avLst/>
              <a:gdLst/>
              <a:ahLst/>
              <a:cxnLst/>
              <a:rect r="r" b="b" t="t" l="l"/>
              <a:pathLst>
                <a:path h="920759" w="6922599">
                  <a:moveTo>
                    <a:pt x="0" y="0"/>
                  </a:moveTo>
                  <a:lnTo>
                    <a:pt x="6922599" y="0"/>
                  </a:lnTo>
                  <a:lnTo>
                    <a:pt x="6922599" y="920759"/>
                  </a:lnTo>
                  <a:lnTo>
                    <a:pt x="0" y="920759"/>
                  </a:lnTo>
                  <a:close/>
                </a:path>
              </a:pathLst>
            </a:custGeom>
            <a:solidFill>
              <a:srgbClr val="FFFFFF"/>
            </a:solidFill>
          </p:spPr>
        </p:sp>
        <p:sp>
          <p:nvSpPr>
            <p:cNvPr name="TextBox 4" id="4"/>
            <p:cNvSpPr txBox="true"/>
            <p:nvPr/>
          </p:nvSpPr>
          <p:spPr>
            <a:xfrm>
              <a:off x="0" y="-28575"/>
              <a:ext cx="6922599" cy="949334"/>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14126980" y="5584946"/>
            <a:ext cx="5034803" cy="4927814"/>
          </a:xfrm>
          <a:custGeom>
            <a:avLst/>
            <a:gdLst/>
            <a:ahLst/>
            <a:cxnLst/>
            <a:rect r="r" b="b" t="t" l="l"/>
            <a:pathLst>
              <a:path h="4927814" w="5034803">
                <a:moveTo>
                  <a:pt x="0" y="0"/>
                </a:moveTo>
                <a:lnTo>
                  <a:pt x="5034804" y="0"/>
                </a:lnTo>
                <a:lnTo>
                  <a:pt x="5034804" y="4927814"/>
                </a:lnTo>
                <a:lnTo>
                  <a:pt x="0" y="4927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12565" y="7591308"/>
            <a:ext cx="3282530" cy="2921452"/>
          </a:xfrm>
          <a:custGeom>
            <a:avLst/>
            <a:gdLst/>
            <a:ahLst/>
            <a:cxnLst/>
            <a:rect r="r" b="b" t="t" l="l"/>
            <a:pathLst>
              <a:path h="2921452" w="3282530">
                <a:moveTo>
                  <a:pt x="0" y="0"/>
                </a:moveTo>
                <a:lnTo>
                  <a:pt x="3282530" y="0"/>
                </a:lnTo>
                <a:lnTo>
                  <a:pt x="3282530" y="2921452"/>
                </a:lnTo>
                <a:lnTo>
                  <a:pt x="0" y="2921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0673654" y="5866792"/>
            <a:ext cx="4506564" cy="1412057"/>
          </a:xfrm>
          <a:custGeom>
            <a:avLst/>
            <a:gdLst/>
            <a:ahLst/>
            <a:cxnLst/>
            <a:rect r="r" b="b" t="t" l="l"/>
            <a:pathLst>
              <a:path h="1412057" w="4506564">
                <a:moveTo>
                  <a:pt x="0" y="0"/>
                </a:moveTo>
                <a:lnTo>
                  <a:pt x="4506565" y="0"/>
                </a:lnTo>
                <a:lnTo>
                  <a:pt x="4506565" y="1412057"/>
                </a:lnTo>
                <a:lnTo>
                  <a:pt x="0" y="14120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271822" y="6760123"/>
            <a:ext cx="3311015" cy="1037451"/>
          </a:xfrm>
          <a:custGeom>
            <a:avLst/>
            <a:gdLst/>
            <a:ahLst/>
            <a:cxnLst/>
            <a:rect r="r" b="b" t="t" l="l"/>
            <a:pathLst>
              <a:path h="1037451" w="3311015">
                <a:moveTo>
                  <a:pt x="3311015" y="0"/>
                </a:moveTo>
                <a:lnTo>
                  <a:pt x="0" y="0"/>
                </a:lnTo>
                <a:lnTo>
                  <a:pt x="0" y="1037451"/>
                </a:lnTo>
                <a:lnTo>
                  <a:pt x="3311015" y="1037451"/>
                </a:lnTo>
                <a:lnTo>
                  <a:pt x="331101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20278" y="3749055"/>
            <a:ext cx="17047443" cy="1394445"/>
          </a:xfrm>
          <a:prstGeom prst="rect">
            <a:avLst/>
          </a:prstGeom>
        </p:spPr>
        <p:txBody>
          <a:bodyPr anchor="t" rtlCol="false" tIns="0" lIns="0" bIns="0" rIns="0">
            <a:spAutoFit/>
          </a:bodyPr>
          <a:lstStyle/>
          <a:p>
            <a:pPr algn="ctr">
              <a:lnSpc>
                <a:spcPts val="11340"/>
              </a:lnSpc>
            </a:pPr>
            <a:r>
              <a:rPr lang="en-US" sz="8100">
                <a:solidFill>
                  <a:srgbClr val="23506A"/>
                </a:solidFill>
                <a:latin typeface="Rowdies"/>
                <a:ea typeface="Rowdies"/>
                <a:cs typeface="Rowdies"/>
                <a:sym typeface="Rowdies"/>
              </a:rPr>
              <a:t>DATA PREPROCESSING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634232" y="7146997"/>
            <a:ext cx="15427566" cy="2454454"/>
            <a:chOff x="0" y="0"/>
            <a:chExt cx="4803667" cy="764241"/>
          </a:xfrm>
        </p:grpSpPr>
        <p:sp>
          <p:nvSpPr>
            <p:cNvPr name="Freeform 7" id="7"/>
            <p:cNvSpPr/>
            <p:nvPr/>
          </p:nvSpPr>
          <p:spPr>
            <a:xfrm flipH="false" flipV="false" rot="0">
              <a:off x="0" y="0"/>
              <a:ext cx="4803667" cy="764241"/>
            </a:xfrm>
            <a:custGeom>
              <a:avLst/>
              <a:gdLst/>
              <a:ahLst/>
              <a:cxnLst/>
              <a:rect r="r" b="b" t="t" l="l"/>
              <a:pathLst>
                <a:path h="764241" w="4803667">
                  <a:moveTo>
                    <a:pt x="0" y="0"/>
                  </a:moveTo>
                  <a:lnTo>
                    <a:pt x="4803667" y="0"/>
                  </a:lnTo>
                  <a:lnTo>
                    <a:pt x="4803667" y="764241"/>
                  </a:lnTo>
                  <a:lnTo>
                    <a:pt x="0" y="764241"/>
                  </a:lnTo>
                  <a:close/>
                </a:path>
              </a:pathLst>
            </a:custGeom>
            <a:solidFill>
              <a:srgbClr val="FFFFFF"/>
            </a:solidFill>
          </p:spPr>
        </p:sp>
        <p:sp>
          <p:nvSpPr>
            <p:cNvPr name="TextBox 8" id="8"/>
            <p:cNvSpPr txBox="true"/>
            <p:nvPr/>
          </p:nvSpPr>
          <p:spPr>
            <a:xfrm>
              <a:off x="0" y="-28575"/>
              <a:ext cx="4803667" cy="792816"/>
            </a:xfrm>
            <a:prstGeom prst="rect">
              <a:avLst/>
            </a:prstGeom>
          </p:spPr>
          <p:txBody>
            <a:bodyPr anchor="ctr" rtlCol="false" tIns="41342" lIns="41342" bIns="41342" rIns="41342"/>
            <a:lstStyle/>
            <a:p>
              <a:pPr algn="ctr">
                <a:lnSpc>
                  <a:spcPts val="2278"/>
                </a:lnSpc>
                <a:spcBef>
                  <a:spcPct val="0"/>
                </a:spcBef>
              </a:pPr>
            </a:p>
          </p:txBody>
        </p:sp>
      </p:grpSp>
      <p:sp>
        <p:nvSpPr>
          <p:cNvPr name="Freeform 9" id="9"/>
          <p:cNvSpPr/>
          <p:nvPr/>
        </p:nvSpPr>
        <p:spPr>
          <a:xfrm flipH="false" flipV="false" rot="0">
            <a:off x="1028700" y="2856749"/>
            <a:ext cx="8496425" cy="3256432"/>
          </a:xfrm>
          <a:custGeom>
            <a:avLst/>
            <a:gdLst/>
            <a:ahLst/>
            <a:cxnLst/>
            <a:rect r="r" b="b" t="t" l="l"/>
            <a:pathLst>
              <a:path h="3256432" w="8496425">
                <a:moveTo>
                  <a:pt x="0" y="0"/>
                </a:moveTo>
                <a:lnTo>
                  <a:pt x="8496425" y="0"/>
                </a:lnTo>
                <a:lnTo>
                  <a:pt x="8496425" y="3256432"/>
                </a:lnTo>
                <a:lnTo>
                  <a:pt x="0" y="3256432"/>
                </a:lnTo>
                <a:lnTo>
                  <a:pt x="0" y="0"/>
                </a:lnTo>
                <a:close/>
              </a:path>
            </a:pathLst>
          </a:custGeom>
          <a:blipFill>
            <a:blip r:embed="rId4"/>
            <a:stretch>
              <a:fillRect l="0" t="0" r="0" b="0"/>
            </a:stretch>
          </a:blipFill>
        </p:spPr>
      </p:sp>
      <p:sp>
        <p:nvSpPr>
          <p:cNvPr name="Freeform 10" id="10"/>
          <p:cNvSpPr/>
          <p:nvPr/>
        </p:nvSpPr>
        <p:spPr>
          <a:xfrm flipH="false" flipV="false" rot="0">
            <a:off x="10256241" y="2810275"/>
            <a:ext cx="6606026" cy="3349381"/>
          </a:xfrm>
          <a:custGeom>
            <a:avLst/>
            <a:gdLst/>
            <a:ahLst/>
            <a:cxnLst/>
            <a:rect r="r" b="b" t="t" l="l"/>
            <a:pathLst>
              <a:path h="3349381" w="6606026">
                <a:moveTo>
                  <a:pt x="0" y="0"/>
                </a:moveTo>
                <a:lnTo>
                  <a:pt x="6606026" y="0"/>
                </a:lnTo>
                <a:lnTo>
                  <a:pt x="6606026" y="3349380"/>
                </a:lnTo>
                <a:lnTo>
                  <a:pt x="0" y="3349380"/>
                </a:lnTo>
                <a:lnTo>
                  <a:pt x="0" y="0"/>
                </a:lnTo>
                <a:close/>
              </a:path>
            </a:pathLst>
          </a:custGeom>
          <a:blipFill>
            <a:blip r:embed="rId5"/>
            <a:stretch>
              <a:fillRect l="0" t="0" r="0" b="0"/>
            </a:stretch>
          </a:blipFill>
        </p:spPr>
      </p:sp>
      <p:sp>
        <p:nvSpPr>
          <p:cNvPr name="TextBox 11" id="11"/>
          <p:cNvSpPr txBox="true"/>
          <p:nvPr/>
        </p:nvSpPr>
        <p:spPr>
          <a:xfrm rot="0">
            <a:off x="1028700" y="616099"/>
            <a:ext cx="16638630" cy="1193794"/>
          </a:xfrm>
          <a:prstGeom prst="rect">
            <a:avLst/>
          </a:prstGeom>
        </p:spPr>
        <p:txBody>
          <a:bodyPr anchor="t" rtlCol="false" tIns="0" lIns="0" bIns="0" rIns="0">
            <a:spAutoFit/>
          </a:bodyPr>
          <a:lstStyle/>
          <a:p>
            <a:pPr algn="ctr">
              <a:lnSpc>
                <a:spcPts val="9800"/>
              </a:lnSpc>
            </a:pPr>
            <a:r>
              <a:rPr lang="en-US" sz="7000">
                <a:solidFill>
                  <a:srgbClr val="23506A"/>
                </a:solidFill>
                <a:latin typeface="Rowdies"/>
                <a:ea typeface="Rowdies"/>
                <a:cs typeface="Rowdies"/>
                <a:sym typeface="Rowdies"/>
              </a:rPr>
              <a:t>Label Encoding and One Hot Encoding</a:t>
            </a:r>
          </a:p>
        </p:txBody>
      </p:sp>
      <p:sp>
        <p:nvSpPr>
          <p:cNvPr name="TextBox 12" id="12"/>
          <p:cNvSpPr txBox="true"/>
          <p:nvPr/>
        </p:nvSpPr>
        <p:spPr>
          <a:xfrm rot="0">
            <a:off x="1891861" y="7371453"/>
            <a:ext cx="15169937" cy="2133600"/>
          </a:xfrm>
          <a:prstGeom prst="rect">
            <a:avLst/>
          </a:prstGeom>
        </p:spPr>
        <p:txBody>
          <a:bodyPr anchor="t" rtlCol="false" tIns="0" lIns="0" bIns="0" rIns="0">
            <a:spAutoFit/>
          </a:bodyPr>
          <a:lstStyle/>
          <a:p>
            <a:pPr algn="ctr">
              <a:lnSpc>
                <a:spcPts val="4200"/>
              </a:lnSpc>
            </a:pPr>
            <a:r>
              <a:rPr lang="en-US" sz="3000">
                <a:solidFill>
                  <a:srgbClr val="23506A"/>
                </a:solidFill>
                <a:latin typeface="ABeeZee"/>
                <a:ea typeface="ABeeZee"/>
                <a:cs typeface="ABeeZee"/>
                <a:sym typeface="ABeeZee"/>
              </a:rPr>
              <a:t>All columns have been converted to numeric, and we also removed the last column in Pclass, and Embarked because failing to do so would result in a very high Variance Inflation Factor (VIF).</a:t>
            </a:r>
          </a:p>
          <a:p>
            <a:pPr algn="ctr">
              <a:lnSpc>
                <a:spcPts val="4200"/>
              </a:lnSpc>
            </a:pPr>
          </a:p>
        </p:txBody>
      </p:sp>
      <p:grpSp>
        <p:nvGrpSpPr>
          <p:cNvPr name="Group 13" id="13"/>
          <p:cNvGrpSpPr/>
          <p:nvPr/>
        </p:nvGrpSpPr>
        <p:grpSpPr>
          <a:xfrm rot="0">
            <a:off x="3321465" y="6113181"/>
            <a:ext cx="3910896" cy="887439"/>
            <a:chOff x="0" y="0"/>
            <a:chExt cx="1217732" cy="276321"/>
          </a:xfrm>
        </p:grpSpPr>
        <p:sp>
          <p:nvSpPr>
            <p:cNvPr name="Freeform 14" id="14"/>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5" id="15"/>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grpSp>
        <p:nvGrpSpPr>
          <p:cNvPr name="Group 16" id="16"/>
          <p:cNvGrpSpPr/>
          <p:nvPr/>
        </p:nvGrpSpPr>
        <p:grpSpPr>
          <a:xfrm rot="0">
            <a:off x="11788723" y="6259559"/>
            <a:ext cx="3910896" cy="887439"/>
            <a:chOff x="0" y="0"/>
            <a:chExt cx="1217732" cy="276321"/>
          </a:xfrm>
        </p:grpSpPr>
        <p:sp>
          <p:nvSpPr>
            <p:cNvPr name="Freeform 17" id="17"/>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8" id="18"/>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TextBox 19" id="19"/>
          <p:cNvSpPr txBox="true"/>
          <p:nvPr/>
        </p:nvSpPr>
        <p:spPr>
          <a:xfrm rot="0">
            <a:off x="3568142" y="6217208"/>
            <a:ext cx="3417540" cy="612709"/>
          </a:xfrm>
          <a:prstGeom prst="rect">
            <a:avLst/>
          </a:prstGeom>
        </p:spPr>
        <p:txBody>
          <a:bodyPr anchor="t" rtlCol="false" tIns="0" lIns="0" bIns="0" rIns="0">
            <a:spAutoFit/>
          </a:bodyPr>
          <a:lstStyle/>
          <a:p>
            <a:pPr algn="ctr">
              <a:lnSpc>
                <a:spcPts val="5078"/>
              </a:lnSpc>
              <a:spcBef>
                <a:spcPct val="0"/>
              </a:spcBef>
            </a:pPr>
            <a:r>
              <a:rPr lang="en-US" sz="3627">
                <a:solidFill>
                  <a:srgbClr val="FFFFFF"/>
                </a:solidFill>
                <a:latin typeface="Ramabhadra"/>
                <a:ea typeface="Ramabhadra"/>
                <a:cs typeface="Ramabhadra"/>
                <a:sym typeface="Ramabhadra"/>
              </a:rPr>
              <a:t>Label Encoding</a:t>
            </a:r>
          </a:p>
        </p:txBody>
      </p:sp>
      <p:sp>
        <p:nvSpPr>
          <p:cNvPr name="TextBox 20" id="20"/>
          <p:cNvSpPr txBox="true"/>
          <p:nvPr/>
        </p:nvSpPr>
        <p:spPr>
          <a:xfrm rot="0">
            <a:off x="11744293" y="6313634"/>
            <a:ext cx="3999756" cy="612709"/>
          </a:xfrm>
          <a:prstGeom prst="rect">
            <a:avLst/>
          </a:prstGeom>
        </p:spPr>
        <p:txBody>
          <a:bodyPr anchor="t" rtlCol="false" tIns="0" lIns="0" bIns="0" rIns="0">
            <a:spAutoFit/>
          </a:bodyPr>
          <a:lstStyle/>
          <a:p>
            <a:pPr algn="ctr">
              <a:lnSpc>
                <a:spcPts val="5078"/>
              </a:lnSpc>
              <a:spcBef>
                <a:spcPct val="0"/>
              </a:spcBef>
            </a:pPr>
            <a:r>
              <a:rPr lang="en-US" sz="3627">
                <a:solidFill>
                  <a:srgbClr val="FFFFFF"/>
                </a:solidFill>
                <a:latin typeface="Ramabhadra"/>
                <a:ea typeface="Ramabhadra"/>
                <a:cs typeface="Ramabhadra"/>
                <a:sym typeface="Ramabhadra"/>
              </a:rPr>
              <a:t>One Hot Encoding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7310145" y="3111952"/>
            <a:ext cx="10482019" cy="6146348"/>
            <a:chOff x="0" y="0"/>
            <a:chExt cx="3263777" cy="1913783"/>
          </a:xfrm>
        </p:grpSpPr>
        <p:sp>
          <p:nvSpPr>
            <p:cNvPr name="Freeform 7" id="7"/>
            <p:cNvSpPr/>
            <p:nvPr/>
          </p:nvSpPr>
          <p:spPr>
            <a:xfrm flipH="false" flipV="false" rot="0">
              <a:off x="0" y="0"/>
              <a:ext cx="3263777" cy="1913783"/>
            </a:xfrm>
            <a:custGeom>
              <a:avLst/>
              <a:gdLst/>
              <a:ahLst/>
              <a:cxnLst/>
              <a:rect r="r" b="b" t="t" l="l"/>
              <a:pathLst>
                <a:path h="1913783" w="3263777">
                  <a:moveTo>
                    <a:pt x="0" y="0"/>
                  </a:moveTo>
                  <a:lnTo>
                    <a:pt x="3263777" y="0"/>
                  </a:lnTo>
                  <a:lnTo>
                    <a:pt x="3263777" y="1913783"/>
                  </a:lnTo>
                  <a:lnTo>
                    <a:pt x="0" y="1913783"/>
                  </a:lnTo>
                  <a:close/>
                </a:path>
              </a:pathLst>
            </a:custGeom>
            <a:solidFill>
              <a:srgbClr val="FFFFFF"/>
            </a:solidFill>
          </p:spPr>
        </p:sp>
        <p:sp>
          <p:nvSpPr>
            <p:cNvPr name="TextBox 8" id="8"/>
            <p:cNvSpPr txBox="true"/>
            <p:nvPr/>
          </p:nvSpPr>
          <p:spPr>
            <a:xfrm>
              <a:off x="0" y="-28575"/>
              <a:ext cx="3263777" cy="1942358"/>
            </a:xfrm>
            <a:prstGeom prst="rect">
              <a:avLst/>
            </a:prstGeom>
          </p:spPr>
          <p:txBody>
            <a:bodyPr anchor="ctr" rtlCol="false" tIns="41342" lIns="41342" bIns="41342" rIns="41342"/>
            <a:lstStyle/>
            <a:p>
              <a:pPr algn="ctr">
                <a:lnSpc>
                  <a:spcPts val="2278"/>
                </a:lnSpc>
                <a:spcBef>
                  <a:spcPct val="0"/>
                </a:spcBef>
              </a:pPr>
            </a:p>
          </p:txBody>
        </p:sp>
      </p:grpSp>
      <p:grpSp>
        <p:nvGrpSpPr>
          <p:cNvPr name="Group 9" id="9"/>
          <p:cNvGrpSpPr/>
          <p:nvPr/>
        </p:nvGrpSpPr>
        <p:grpSpPr>
          <a:xfrm rot="0">
            <a:off x="13881267" y="2591101"/>
            <a:ext cx="3910896" cy="887439"/>
            <a:chOff x="0" y="0"/>
            <a:chExt cx="1217732" cy="276321"/>
          </a:xfrm>
        </p:grpSpPr>
        <p:sp>
          <p:nvSpPr>
            <p:cNvPr name="Freeform 10" id="10"/>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1" id="11"/>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Freeform 12" id="12"/>
          <p:cNvSpPr/>
          <p:nvPr/>
        </p:nvSpPr>
        <p:spPr>
          <a:xfrm flipH="false" flipV="false" rot="0">
            <a:off x="1707425" y="2591101"/>
            <a:ext cx="4917870" cy="7368848"/>
          </a:xfrm>
          <a:custGeom>
            <a:avLst/>
            <a:gdLst/>
            <a:ahLst/>
            <a:cxnLst/>
            <a:rect r="r" b="b" t="t" l="l"/>
            <a:pathLst>
              <a:path h="7368848" w="4917870">
                <a:moveTo>
                  <a:pt x="0" y="0"/>
                </a:moveTo>
                <a:lnTo>
                  <a:pt x="4917870" y="0"/>
                </a:lnTo>
                <a:lnTo>
                  <a:pt x="4917870" y="7368847"/>
                </a:lnTo>
                <a:lnTo>
                  <a:pt x="0" y="7368847"/>
                </a:lnTo>
                <a:lnTo>
                  <a:pt x="0" y="0"/>
                </a:lnTo>
                <a:close/>
              </a:path>
            </a:pathLst>
          </a:custGeom>
          <a:blipFill>
            <a:blip r:embed="rId4"/>
            <a:stretch>
              <a:fillRect l="0" t="0" r="0" b="0"/>
            </a:stretch>
          </a:blipFill>
        </p:spPr>
      </p:sp>
      <p:sp>
        <p:nvSpPr>
          <p:cNvPr name="TextBox 13" id="13"/>
          <p:cNvSpPr txBox="true"/>
          <p:nvPr/>
        </p:nvSpPr>
        <p:spPr>
          <a:xfrm rot="0">
            <a:off x="1890038" y="602287"/>
            <a:ext cx="15369262" cy="1236339"/>
          </a:xfrm>
          <a:prstGeom prst="rect">
            <a:avLst/>
          </a:prstGeom>
        </p:spPr>
        <p:txBody>
          <a:bodyPr anchor="t" rtlCol="false" tIns="0" lIns="0" bIns="0" rIns="0">
            <a:spAutoFit/>
          </a:bodyPr>
          <a:lstStyle/>
          <a:p>
            <a:pPr algn="ctr">
              <a:lnSpc>
                <a:spcPts val="10080"/>
              </a:lnSpc>
            </a:pPr>
            <a:r>
              <a:rPr lang="en-US" sz="7200">
                <a:solidFill>
                  <a:srgbClr val="23506A"/>
                </a:solidFill>
                <a:latin typeface="Rowdies"/>
                <a:ea typeface="Rowdies"/>
                <a:cs typeface="Rowdies"/>
                <a:sym typeface="Rowdies"/>
              </a:rPr>
              <a:t>Multicolinearity Handling</a:t>
            </a:r>
          </a:p>
        </p:txBody>
      </p:sp>
      <p:sp>
        <p:nvSpPr>
          <p:cNvPr name="TextBox 14" id="14"/>
          <p:cNvSpPr txBox="true"/>
          <p:nvPr/>
        </p:nvSpPr>
        <p:spPr>
          <a:xfrm rot="0">
            <a:off x="14006101" y="2703032"/>
            <a:ext cx="3661230" cy="530860"/>
          </a:xfrm>
          <a:prstGeom prst="rect">
            <a:avLst/>
          </a:prstGeom>
        </p:spPr>
        <p:txBody>
          <a:bodyPr anchor="t" rtlCol="false" tIns="0" lIns="0" bIns="0" rIns="0">
            <a:spAutoFit/>
          </a:bodyPr>
          <a:lstStyle/>
          <a:p>
            <a:pPr algn="r">
              <a:lnSpc>
                <a:spcPts val="4339"/>
              </a:lnSpc>
            </a:pPr>
            <a:r>
              <a:rPr lang="en-US" sz="3099">
                <a:solidFill>
                  <a:srgbClr val="FFFFFF"/>
                </a:solidFill>
                <a:latin typeface="ABeeZee Bold"/>
                <a:ea typeface="ABeeZee Bold"/>
                <a:cs typeface="ABeeZee Bold"/>
                <a:sym typeface="ABeeZee Bold"/>
              </a:rPr>
              <a:t>DESC</a:t>
            </a:r>
          </a:p>
        </p:txBody>
      </p:sp>
      <p:sp>
        <p:nvSpPr>
          <p:cNvPr name="TextBox 15" id="15"/>
          <p:cNvSpPr txBox="true"/>
          <p:nvPr/>
        </p:nvSpPr>
        <p:spPr>
          <a:xfrm rot="0">
            <a:off x="7537995" y="3779053"/>
            <a:ext cx="9874140" cy="5867400"/>
          </a:xfrm>
          <a:prstGeom prst="rect">
            <a:avLst/>
          </a:prstGeom>
        </p:spPr>
        <p:txBody>
          <a:bodyPr anchor="t" rtlCol="false" tIns="0" lIns="0" bIns="0" rIns="0">
            <a:spAutoFit/>
          </a:bodyPr>
          <a:lstStyle/>
          <a:p>
            <a:pPr algn="ctr">
              <a:lnSpc>
                <a:spcPts val="4200"/>
              </a:lnSpc>
            </a:pPr>
            <a:r>
              <a:rPr lang="en-US" sz="3000">
                <a:solidFill>
                  <a:srgbClr val="23506A"/>
                </a:solidFill>
                <a:latin typeface="ABeeZee"/>
                <a:ea typeface="ABeeZee"/>
                <a:cs typeface="ABeeZee"/>
                <a:sym typeface="ABeeZee"/>
              </a:rPr>
              <a:t>The Variance Inflation Factor was calculated for each predictor variable. A high VIF indicates high multicollinearity.</a:t>
            </a:r>
          </a:p>
          <a:p>
            <a:pPr algn="ctr">
              <a:lnSpc>
                <a:spcPts val="4200"/>
              </a:lnSpc>
            </a:pPr>
          </a:p>
          <a:p>
            <a:pPr algn="ctr">
              <a:lnSpc>
                <a:spcPts val="4200"/>
              </a:lnSpc>
            </a:pPr>
            <a:r>
              <a:rPr lang="en-US" sz="3000">
                <a:solidFill>
                  <a:srgbClr val="23506A"/>
                </a:solidFill>
                <a:latin typeface="ABeeZee"/>
                <a:ea typeface="ABeeZee"/>
                <a:cs typeface="ABeeZee"/>
                <a:sym typeface="ABeeZee"/>
              </a:rPr>
              <a:t>Variables with high VIF values (typically VIF &gt; 10) were evaluated for potential removal. Redundant features that contributed to high multicollinearity were either removed or combined to reduce multicollinearity.</a:t>
            </a:r>
          </a:p>
          <a:p>
            <a:pPr algn="ctr">
              <a:lnSpc>
                <a:spcPts val="4200"/>
              </a:lnSpc>
            </a:pPr>
          </a:p>
          <a:p>
            <a:pPr algn="ctr">
              <a:lnSpc>
                <a:spcPts val="420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106547" y="8182348"/>
            <a:ext cx="16383435" cy="1750400"/>
            <a:chOff x="0" y="0"/>
            <a:chExt cx="5101295" cy="545021"/>
          </a:xfrm>
        </p:grpSpPr>
        <p:sp>
          <p:nvSpPr>
            <p:cNvPr name="Freeform 7" id="7"/>
            <p:cNvSpPr/>
            <p:nvPr/>
          </p:nvSpPr>
          <p:spPr>
            <a:xfrm flipH="false" flipV="false" rot="0">
              <a:off x="0" y="0"/>
              <a:ext cx="5101295" cy="545021"/>
            </a:xfrm>
            <a:custGeom>
              <a:avLst/>
              <a:gdLst/>
              <a:ahLst/>
              <a:cxnLst/>
              <a:rect r="r" b="b" t="t" l="l"/>
              <a:pathLst>
                <a:path h="545021" w="5101295">
                  <a:moveTo>
                    <a:pt x="0" y="0"/>
                  </a:moveTo>
                  <a:lnTo>
                    <a:pt x="5101295" y="0"/>
                  </a:lnTo>
                  <a:lnTo>
                    <a:pt x="5101295" y="545021"/>
                  </a:lnTo>
                  <a:lnTo>
                    <a:pt x="0" y="545021"/>
                  </a:lnTo>
                  <a:close/>
                </a:path>
              </a:pathLst>
            </a:custGeom>
            <a:solidFill>
              <a:srgbClr val="FFFFFF"/>
            </a:solidFill>
          </p:spPr>
        </p:sp>
        <p:sp>
          <p:nvSpPr>
            <p:cNvPr name="TextBox 8" id="8"/>
            <p:cNvSpPr txBox="true"/>
            <p:nvPr/>
          </p:nvSpPr>
          <p:spPr>
            <a:xfrm>
              <a:off x="0" y="-28575"/>
              <a:ext cx="5101295" cy="573596"/>
            </a:xfrm>
            <a:prstGeom prst="rect">
              <a:avLst/>
            </a:prstGeom>
          </p:spPr>
          <p:txBody>
            <a:bodyPr anchor="ctr" rtlCol="false" tIns="41342" lIns="41342" bIns="41342" rIns="41342"/>
            <a:lstStyle/>
            <a:p>
              <a:pPr algn="ctr">
                <a:lnSpc>
                  <a:spcPts val="2278"/>
                </a:lnSpc>
                <a:spcBef>
                  <a:spcPct val="0"/>
                </a:spcBef>
              </a:pPr>
            </a:p>
          </p:txBody>
        </p:sp>
      </p:grpSp>
      <p:sp>
        <p:nvSpPr>
          <p:cNvPr name="Freeform 9" id="9"/>
          <p:cNvSpPr/>
          <p:nvPr/>
        </p:nvSpPr>
        <p:spPr>
          <a:xfrm flipH="false" flipV="false" rot="0">
            <a:off x="2720480" y="2611454"/>
            <a:ext cx="13708378" cy="5112083"/>
          </a:xfrm>
          <a:custGeom>
            <a:avLst/>
            <a:gdLst/>
            <a:ahLst/>
            <a:cxnLst/>
            <a:rect r="r" b="b" t="t" l="l"/>
            <a:pathLst>
              <a:path h="5112083" w="13708378">
                <a:moveTo>
                  <a:pt x="0" y="0"/>
                </a:moveTo>
                <a:lnTo>
                  <a:pt x="13708378" y="0"/>
                </a:lnTo>
                <a:lnTo>
                  <a:pt x="13708378" y="5112082"/>
                </a:lnTo>
                <a:lnTo>
                  <a:pt x="0" y="5112082"/>
                </a:lnTo>
                <a:lnTo>
                  <a:pt x="0" y="0"/>
                </a:lnTo>
                <a:close/>
              </a:path>
            </a:pathLst>
          </a:custGeom>
          <a:blipFill>
            <a:blip r:embed="rId4"/>
            <a:stretch>
              <a:fillRect l="0" t="0" r="0" b="0"/>
            </a:stretch>
          </a:blipFill>
        </p:spPr>
      </p:sp>
      <p:sp>
        <p:nvSpPr>
          <p:cNvPr name="TextBox 10" id="10"/>
          <p:cNvSpPr txBox="true"/>
          <p:nvPr/>
        </p:nvSpPr>
        <p:spPr>
          <a:xfrm rot="0">
            <a:off x="1890038" y="602287"/>
            <a:ext cx="15369262" cy="1236339"/>
          </a:xfrm>
          <a:prstGeom prst="rect">
            <a:avLst/>
          </a:prstGeom>
        </p:spPr>
        <p:txBody>
          <a:bodyPr anchor="t" rtlCol="false" tIns="0" lIns="0" bIns="0" rIns="0">
            <a:spAutoFit/>
          </a:bodyPr>
          <a:lstStyle/>
          <a:p>
            <a:pPr algn="ctr">
              <a:lnSpc>
                <a:spcPts val="10080"/>
              </a:lnSpc>
            </a:pPr>
            <a:r>
              <a:rPr lang="en-US" sz="7200">
                <a:solidFill>
                  <a:srgbClr val="23506A"/>
                </a:solidFill>
                <a:latin typeface="Rowdies"/>
                <a:ea typeface="Rowdies"/>
                <a:cs typeface="Rowdies"/>
                <a:sym typeface="Rowdies"/>
              </a:rPr>
              <a:t>Multicolinearity Handling</a:t>
            </a:r>
          </a:p>
        </p:txBody>
      </p:sp>
      <p:sp>
        <p:nvSpPr>
          <p:cNvPr name="TextBox 11" id="11"/>
          <p:cNvSpPr txBox="true"/>
          <p:nvPr/>
        </p:nvSpPr>
        <p:spPr>
          <a:xfrm rot="0">
            <a:off x="1240114" y="8396684"/>
            <a:ext cx="15960606" cy="1536065"/>
          </a:xfrm>
          <a:prstGeom prst="rect">
            <a:avLst/>
          </a:prstGeom>
        </p:spPr>
        <p:txBody>
          <a:bodyPr anchor="t" rtlCol="false" tIns="0" lIns="0" bIns="0" rIns="0">
            <a:spAutoFit/>
          </a:bodyPr>
          <a:lstStyle/>
          <a:p>
            <a:pPr algn="ctr">
              <a:lnSpc>
                <a:spcPts val="4060"/>
              </a:lnSpc>
            </a:pPr>
            <a:r>
              <a:rPr lang="en-US" sz="2900">
                <a:solidFill>
                  <a:srgbClr val="23506A"/>
                </a:solidFill>
                <a:latin typeface="ABeeZee"/>
                <a:ea typeface="ABeeZee"/>
                <a:cs typeface="ABeeZee"/>
                <a:sym typeface="ABeeZee"/>
              </a:rPr>
              <a:t>It appears that there are no variables with strong correlations, indicating good VIF values and effectively addressed multicollinearity issues.</a:t>
            </a:r>
          </a:p>
          <a:p>
            <a:pPr algn="ctr">
              <a:lnSpc>
                <a:spcPts val="4060"/>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972388" y="3206374"/>
            <a:ext cx="22232775" cy="2957132"/>
            <a:chOff x="0" y="0"/>
            <a:chExt cx="6922599" cy="920759"/>
          </a:xfrm>
        </p:grpSpPr>
        <p:sp>
          <p:nvSpPr>
            <p:cNvPr name="Freeform 3" id="3"/>
            <p:cNvSpPr/>
            <p:nvPr/>
          </p:nvSpPr>
          <p:spPr>
            <a:xfrm flipH="false" flipV="false" rot="0">
              <a:off x="0" y="0"/>
              <a:ext cx="6922599" cy="920759"/>
            </a:xfrm>
            <a:custGeom>
              <a:avLst/>
              <a:gdLst/>
              <a:ahLst/>
              <a:cxnLst/>
              <a:rect r="r" b="b" t="t" l="l"/>
              <a:pathLst>
                <a:path h="920759" w="6922599">
                  <a:moveTo>
                    <a:pt x="0" y="0"/>
                  </a:moveTo>
                  <a:lnTo>
                    <a:pt x="6922599" y="0"/>
                  </a:lnTo>
                  <a:lnTo>
                    <a:pt x="6922599" y="920759"/>
                  </a:lnTo>
                  <a:lnTo>
                    <a:pt x="0" y="920759"/>
                  </a:lnTo>
                  <a:close/>
                </a:path>
              </a:pathLst>
            </a:custGeom>
            <a:solidFill>
              <a:srgbClr val="FFFFFF"/>
            </a:solidFill>
          </p:spPr>
        </p:sp>
        <p:sp>
          <p:nvSpPr>
            <p:cNvPr name="TextBox 4" id="4"/>
            <p:cNvSpPr txBox="true"/>
            <p:nvPr/>
          </p:nvSpPr>
          <p:spPr>
            <a:xfrm>
              <a:off x="0" y="-28575"/>
              <a:ext cx="6922599" cy="949334"/>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14126980" y="5584946"/>
            <a:ext cx="5034803" cy="4927814"/>
          </a:xfrm>
          <a:custGeom>
            <a:avLst/>
            <a:gdLst/>
            <a:ahLst/>
            <a:cxnLst/>
            <a:rect r="r" b="b" t="t" l="l"/>
            <a:pathLst>
              <a:path h="4927814" w="5034803">
                <a:moveTo>
                  <a:pt x="0" y="0"/>
                </a:moveTo>
                <a:lnTo>
                  <a:pt x="5034804" y="0"/>
                </a:lnTo>
                <a:lnTo>
                  <a:pt x="5034804" y="4927814"/>
                </a:lnTo>
                <a:lnTo>
                  <a:pt x="0" y="4927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12565" y="7591308"/>
            <a:ext cx="3282530" cy="2921452"/>
          </a:xfrm>
          <a:custGeom>
            <a:avLst/>
            <a:gdLst/>
            <a:ahLst/>
            <a:cxnLst/>
            <a:rect r="r" b="b" t="t" l="l"/>
            <a:pathLst>
              <a:path h="2921452" w="3282530">
                <a:moveTo>
                  <a:pt x="0" y="0"/>
                </a:moveTo>
                <a:lnTo>
                  <a:pt x="3282530" y="0"/>
                </a:lnTo>
                <a:lnTo>
                  <a:pt x="3282530" y="2921452"/>
                </a:lnTo>
                <a:lnTo>
                  <a:pt x="0" y="2921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0673654" y="5866792"/>
            <a:ext cx="4506564" cy="1412057"/>
          </a:xfrm>
          <a:custGeom>
            <a:avLst/>
            <a:gdLst/>
            <a:ahLst/>
            <a:cxnLst/>
            <a:rect r="r" b="b" t="t" l="l"/>
            <a:pathLst>
              <a:path h="1412057" w="4506564">
                <a:moveTo>
                  <a:pt x="0" y="0"/>
                </a:moveTo>
                <a:lnTo>
                  <a:pt x="4506565" y="0"/>
                </a:lnTo>
                <a:lnTo>
                  <a:pt x="4506565" y="1412057"/>
                </a:lnTo>
                <a:lnTo>
                  <a:pt x="0" y="14120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271822" y="6760123"/>
            <a:ext cx="3311015" cy="1037451"/>
          </a:xfrm>
          <a:custGeom>
            <a:avLst/>
            <a:gdLst/>
            <a:ahLst/>
            <a:cxnLst/>
            <a:rect r="r" b="b" t="t" l="l"/>
            <a:pathLst>
              <a:path h="1037451" w="3311015">
                <a:moveTo>
                  <a:pt x="3311015" y="0"/>
                </a:moveTo>
                <a:lnTo>
                  <a:pt x="0" y="0"/>
                </a:lnTo>
                <a:lnTo>
                  <a:pt x="0" y="1037451"/>
                </a:lnTo>
                <a:lnTo>
                  <a:pt x="3311015" y="1037451"/>
                </a:lnTo>
                <a:lnTo>
                  <a:pt x="331101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20278" y="3749055"/>
            <a:ext cx="17047443" cy="1394445"/>
          </a:xfrm>
          <a:prstGeom prst="rect">
            <a:avLst/>
          </a:prstGeom>
        </p:spPr>
        <p:txBody>
          <a:bodyPr anchor="t" rtlCol="false" tIns="0" lIns="0" bIns="0" rIns="0">
            <a:spAutoFit/>
          </a:bodyPr>
          <a:lstStyle/>
          <a:p>
            <a:pPr algn="ctr">
              <a:lnSpc>
                <a:spcPts val="11340"/>
              </a:lnSpc>
            </a:pPr>
            <a:r>
              <a:rPr lang="en-US" sz="8100">
                <a:solidFill>
                  <a:srgbClr val="23506A"/>
                </a:solidFill>
                <a:latin typeface="Rowdies"/>
                <a:ea typeface="Rowdies"/>
                <a:cs typeface="Rowdies"/>
                <a:sym typeface="Rowdies"/>
              </a:rPr>
              <a:t>MODEL BUILDING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453588" y="7786453"/>
            <a:ext cx="19647334" cy="2839618"/>
            <a:chOff x="0" y="0"/>
            <a:chExt cx="6117572" cy="884169"/>
          </a:xfrm>
        </p:grpSpPr>
        <p:sp>
          <p:nvSpPr>
            <p:cNvPr name="Freeform 3" id="3"/>
            <p:cNvSpPr/>
            <p:nvPr/>
          </p:nvSpPr>
          <p:spPr>
            <a:xfrm flipH="false" flipV="false" rot="0">
              <a:off x="0" y="0"/>
              <a:ext cx="6117572" cy="884169"/>
            </a:xfrm>
            <a:custGeom>
              <a:avLst/>
              <a:gdLst/>
              <a:ahLst/>
              <a:cxnLst/>
              <a:rect r="r" b="b" t="t" l="l"/>
              <a:pathLst>
                <a:path h="884169" w="6117572">
                  <a:moveTo>
                    <a:pt x="0" y="0"/>
                  </a:moveTo>
                  <a:lnTo>
                    <a:pt x="6117572" y="0"/>
                  </a:lnTo>
                  <a:lnTo>
                    <a:pt x="6117572" y="884169"/>
                  </a:lnTo>
                  <a:lnTo>
                    <a:pt x="0" y="884169"/>
                  </a:lnTo>
                  <a:close/>
                </a:path>
              </a:pathLst>
            </a:custGeom>
            <a:solidFill>
              <a:srgbClr val="03142E"/>
            </a:solidFill>
          </p:spPr>
        </p:sp>
        <p:sp>
          <p:nvSpPr>
            <p:cNvPr name="TextBox 4" id="4"/>
            <p:cNvSpPr txBox="true"/>
            <p:nvPr/>
          </p:nvSpPr>
          <p:spPr>
            <a:xfrm>
              <a:off x="0" y="-28575"/>
              <a:ext cx="6117572" cy="912744"/>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8747509" y="8629069"/>
            <a:ext cx="11835254" cy="2668312"/>
          </a:xfrm>
          <a:custGeom>
            <a:avLst/>
            <a:gdLst/>
            <a:ahLst/>
            <a:cxnLst/>
            <a:rect r="r" b="b" t="t" l="l"/>
            <a:pathLst>
              <a:path h="2668312" w="11835254">
                <a:moveTo>
                  <a:pt x="0" y="0"/>
                </a:moveTo>
                <a:lnTo>
                  <a:pt x="11835255" y="0"/>
                </a:lnTo>
                <a:lnTo>
                  <a:pt x="11835255" y="2668312"/>
                </a:lnTo>
                <a:lnTo>
                  <a:pt x="0" y="2668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5847" y="6024541"/>
            <a:ext cx="20526917" cy="1761912"/>
            <a:chOff x="0" y="0"/>
            <a:chExt cx="6391447" cy="548605"/>
          </a:xfrm>
        </p:grpSpPr>
        <p:sp>
          <p:nvSpPr>
            <p:cNvPr name="Freeform 7" id="7"/>
            <p:cNvSpPr/>
            <p:nvPr/>
          </p:nvSpPr>
          <p:spPr>
            <a:xfrm flipH="false" flipV="false" rot="0">
              <a:off x="0" y="0"/>
              <a:ext cx="6391447" cy="548605"/>
            </a:xfrm>
            <a:custGeom>
              <a:avLst/>
              <a:gdLst/>
              <a:ahLst/>
              <a:cxnLst/>
              <a:rect r="r" b="b" t="t" l="l"/>
              <a:pathLst>
                <a:path h="548605" w="6391447">
                  <a:moveTo>
                    <a:pt x="0" y="0"/>
                  </a:moveTo>
                  <a:lnTo>
                    <a:pt x="6391447" y="0"/>
                  </a:lnTo>
                  <a:lnTo>
                    <a:pt x="6391447" y="548605"/>
                  </a:lnTo>
                  <a:lnTo>
                    <a:pt x="0" y="548605"/>
                  </a:lnTo>
                  <a:close/>
                </a:path>
              </a:pathLst>
            </a:custGeom>
            <a:solidFill>
              <a:srgbClr val="1A2743"/>
            </a:solidFill>
          </p:spPr>
        </p:sp>
        <p:sp>
          <p:nvSpPr>
            <p:cNvPr name="TextBox 8" id="8"/>
            <p:cNvSpPr txBox="true"/>
            <p:nvPr/>
          </p:nvSpPr>
          <p:spPr>
            <a:xfrm>
              <a:off x="0" y="-28575"/>
              <a:ext cx="6391447" cy="577180"/>
            </a:xfrm>
            <a:prstGeom prst="rect">
              <a:avLst/>
            </a:prstGeom>
          </p:spPr>
          <p:txBody>
            <a:bodyPr anchor="ctr" rtlCol="false" tIns="41342" lIns="41342" bIns="41342" rIns="41342"/>
            <a:lstStyle/>
            <a:p>
              <a:pPr algn="ctr">
                <a:lnSpc>
                  <a:spcPts val="2278"/>
                </a:lnSpc>
                <a:spcBef>
                  <a:spcPct val="0"/>
                </a:spcBef>
              </a:pPr>
            </a:p>
          </p:txBody>
        </p:sp>
      </p:grpSp>
      <p:grpSp>
        <p:nvGrpSpPr>
          <p:cNvPr name="Group 9" id="9"/>
          <p:cNvGrpSpPr/>
          <p:nvPr/>
        </p:nvGrpSpPr>
        <p:grpSpPr>
          <a:xfrm rot="0">
            <a:off x="-415261" y="4172140"/>
            <a:ext cx="21753003" cy="1852401"/>
            <a:chOff x="0" y="0"/>
            <a:chExt cx="6773213" cy="576780"/>
          </a:xfrm>
        </p:grpSpPr>
        <p:sp>
          <p:nvSpPr>
            <p:cNvPr name="Freeform 10" id="10"/>
            <p:cNvSpPr/>
            <p:nvPr/>
          </p:nvSpPr>
          <p:spPr>
            <a:xfrm flipH="false" flipV="false" rot="0">
              <a:off x="0" y="0"/>
              <a:ext cx="6773213" cy="576780"/>
            </a:xfrm>
            <a:custGeom>
              <a:avLst/>
              <a:gdLst/>
              <a:ahLst/>
              <a:cxnLst/>
              <a:rect r="r" b="b" t="t" l="l"/>
              <a:pathLst>
                <a:path h="576780" w="6773213">
                  <a:moveTo>
                    <a:pt x="0" y="0"/>
                  </a:moveTo>
                  <a:lnTo>
                    <a:pt x="6773213" y="0"/>
                  </a:lnTo>
                  <a:lnTo>
                    <a:pt x="6773213" y="576780"/>
                  </a:lnTo>
                  <a:lnTo>
                    <a:pt x="0" y="576780"/>
                  </a:lnTo>
                  <a:close/>
                </a:path>
              </a:pathLst>
            </a:custGeom>
            <a:solidFill>
              <a:srgbClr val="41739F"/>
            </a:solidFill>
          </p:spPr>
        </p:sp>
        <p:sp>
          <p:nvSpPr>
            <p:cNvPr name="TextBox 11" id="11"/>
            <p:cNvSpPr txBox="true"/>
            <p:nvPr/>
          </p:nvSpPr>
          <p:spPr>
            <a:xfrm>
              <a:off x="0" y="-28575"/>
              <a:ext cx="6773213" cy="605355"/>
            </a:xfrm>
            <a:prstGeom prst="rect">
              <a:avLst/>
            </a:prstGeom>
          </p:spPr>
          <p:txBody>
            <a:bodyPr anchor="ctr" rtlCol="false" tIns="41342" lIns="41342" bIns="41342" rIns="41342"/>
            <a:lstStyle/>
            <a:p>
              <a:pPr algn="ctr">
                <a:lnSpc>
                  <a:spcPts val="2278"/>
                </a:lnSpc>
                <a:spcBef>
                  <a:spcPct val="0"/>
                </a:spcBef>
              </a:pPr>
            </a:p>
          </p:txBody>
        </p:sp>
      </p:grpSp>
      <p:grpSp>
        <p:nvGrpSpPr>
          <p:cNvPr name="Group 12" id="12"/>
          <p:cNvGrpSpPr/>
          <p:nvPr/>
        </p:nvGrpSpPr>
        <p:grpSpPr>
          <a:xfrm rot="0">
            <a:off x="-641341" y="2658004"/>
            <a:ext cx="21433154" cy="1651084"/>
            <a:chOff x="0" y="0"/>
            <a:chExt cx="6673622" cy="514097"/>
          </a:xfrm>
        </p:grpSpPr>
        <p:sp>
          <p:nvSpPr>
            <p:cNvPr name="Freeform 13" id="13"/>
            <p:cNvSpPr/>
            <p:nvPr/>
          </p:nvSpPr>
          <p:spPr>
            <a:xfrm flipH="false" flipV="false" rot="0">
              <a:off x="0" y="0"/>
              <a:ext cx="6673622" cy="514097"/>
            </a:xfrm>
            <a:custGeom>
              <a:avLst/>
              <a:gdLst/>
              <a:ahLst/>
              <a:cxnLst/>
              <a:rect r="r" b="b" t="t" l="l"/>
              <a:pathLst>
                <a:path h="514097" w="6673622">
                  <a:moveTo>
                    <a:pt x="0" y="0"/>
                  </a:moveTo>
                  <a:lnTo>
                    <a:pt x="6673622" y="0"/>
                  </a:lnTo>
                  <a:lnTo>
                    <a:pt x="6673622" y="514097"/>
                  </a:lnTo>
                  <a:lnTo>
                    <a:pt x="0" y="514097"/>
                  </a:lnTo>
                  <a:close/>
                </a:path>
              </a:pathLst>
            </a:custGeom>
            <a:solidFill>
              <a:srgbClr val="638EB4"/>
            </a:solidFill>
            <a:ln cap="sq">
              <a:noFill/>
              <a:prstDash val="solid"/>
              <a:miter/>
            </a:ln>
          </p:spPr>
        </p:sp>
        <p:sp>
          <p:nvSpPr>
            <p:cNvPr name="TextBox 14" id="14"/>
            <p:cNvSpPr txBox="true"/>
            <p:nvPr/>
          </p:nvSpPr>
          <p:spPr>
            <a:xfrm>
              <a:off x="0" y="-28575"/>
              <a:ext cx="6673622" cy="542672"/>
            </a:xfrm>
            <a:prstGeom prst="rect">
              <a:avLst/>
            </a:prstGeom>
          </p:spPr>
          <p:txBody>
            <a:bodyPr anchor="ctr" rtlCol="false" tIns="41342" lIns="41342" bIns="41342" rIns="41342"/>
            <a:lstStyle/>
            <a:p>
              <a:pPr algn="ctr">
                <a:lnSpc>
                  <a:spcPts val="2278"/>
                </a:lnSpc>
                <a:spcBef>
                  <a:spcPct val="0"/>
                </a:spcBef>
              </a:pPr>
            </a:p>
          </p:txBody>
        </p:sp>
      </p:grpSp>
      <p:grpSp>
        <p:nvGrpSpPr>
          <p:cNvPr name="Group 15" id="15"/>
          <p:cNvGrpSpPr/>
          <p:nvPr/>
        </p:nvGrpSpPr>
        <p:grpSpPr>
          <a:xfrm rot="0">
            <a:off x="-453588" y="1201103"/>
            <a:ext cx="22232775" cy="1651084"/>
            <a:chOff x="0" y="0"/>
            <a:chExt cx="6922599" cy="514097"/>
          </a:xfrm>
        </p:grpSpPr>
        <p:sp>
          <p:nvSpPr>
            <p:cNvPr name="Freeform 16" id="16"/>
            <p:cNvSpPr/>
            <p:nvPr/>
          </p:nvSpPr>
          <p:spPr>
            <a:xfrm flipH="false" flipV="false" rot="0">
              <a:off x="0" y="0"/>
              <a:ext cx="6922599" cy="514097"/>
            </a:xfrm>
            <a:custGeom>
              <a:avLst/>
              <a:gdLst/>
              <a:ahLst/>
              <a:cxnLst/>
              <a:rect r="r" b="b" t="t" l="l"/>
              <a:pathLst>
                <a:path h="514097" w="6922599">
                  <a:moveTo>
                    <a:pt x="0" y="0"/>
                  </a:moveTo>
                  <a:lnTo>
                    <a:pt x="6922599" y="0"/>
                  </a:lnTo>
                  <a:lnTo>
                    <a:pt x="6922599" y="514097"/>
                  </a:lnTo>
                  <a:lnTo>
                    <a:pt x="0" y="514097"/>
                  </a:lnTo>
                  <a:close/>
                </a:path>
              </a:pathLst>
            </a:custGeom>
            <a:solidFill>
              <a:srgbClr val="4F99A2"/>
            </a:solidFill>
          </p:spPr>
        </p:sp>
        <p:sp>
          <p:nvSpPr>
            <p:cNvPr name="TextBox 17" id="17"/>
            <p:cNvSpPr txBox="true"/>
            <p:nvPr/>
          </p:nvSpPr>
          <p:spPr>
            <a:xfrm>
              <a:off x="0" y="-28575"/>
              <a:ext cx="6922599" cy="542672"/>
            </a:xfrm>
            <a:prstGeom prst="rect">
              <a:avLst/>
            </a:prstGeom>
          </p:spPr>
          <p:txBody>
            <a:bodyPr anchor="ctr" rtlCol="false" tIns="41342" lIns="41342" bIns="41342" rIns="41342"/>
            <a:lstStyle/>
            <a:p>
              <a:pPr algn="ctr">
                <a:lnSpc>
                  <a:spcPts val="2278"/>
                </a:lnSpc>
                <a:spcBef>
                  <a:spcPct val="0"/>
                </a:spcBef>
              </a:pPr>
            </a:p>
          </p:txBody>
        </p:sp>
      </p:grpSp>
      <p:sp>
        <p:nvSpPr>
          <p:cNvPr name="TextBox 18" id="18"/>
          <p:cNvSpPr txBox="true"/>
          <p:nvPr/>
        </p:nvSpPr>
        <p:spPr>
          <a:xfrm rot="0">
            <a:off x="596602" y="1542457"/>
            <a:ext cx="11894488" cy="863600"/>
          </a:xfrm>
          <a:prstGeom prst="rect">
            <a:avLst/>
          </a:prstGeom>
        </p:spPr>
        <p:txBody>
          <a:bodyPr anchor="t" rtlCol="false" tIns="0" lIns="0" bIns="0" rIns="0">
            <a:spAutoFit/>
          </a:bodyPr>
          <a:lstStyle/>
          <a:p>
            <a:pPr algn="l">
              <a:lnSpc>
                <a:spcPts val="7000"/>
              </a:lnSpc>
            </a:pPr>
            <a:r>
              <a:rPr lang="en-US" sz="5000">
                <a:solidFill>
                  <a:srgbClr val="FFFFFF"/>
                </a:solidFill>
                <a:latin typeface="Rowdies"/>
                <a:ea typeface="Rowdies"/>
                <a:cs typeface="Rowdies"/>
                <a:sym typeface="Rowdies"/>
              </a:rPr>
              <a:t>MODEL (Without and With SMOTE)</a:t>
            </a:r>
          </a:p>
        </p:txBody>
      </p:sp>
      <p:sp>
        <p:nvSpPr>
          <p:cNvPr name="TextBox 19" id="19"/>
          <p:cNvSpPr txBox="true"/>
          <p:nvPr/>
        </p:nvSpPr>
        <p:spPr>
          <a:xfrm rot="0">
            <a:off x="596602" y="3096450"/>
            <a:ext cx="13696936" cy="863600"/>
          </a:xfrm>
          <a:prstGeom prst="rect">
            <a:avLst/>
          </a:prstGeom>
        </p:spPr>
        <p:txBody>
          <a:bodyPr anchor="t" rtlCol="false" tIns="0" lIns="0" bIns="0" rIns="0">
            <a:spAutoFit/>
          </a:bodyPr>
          <a:lstStyle/>
          <a:p>
            <a:pPr algn="l">
              <a:lnSpc>
                <a:spcPts val="7000"/>
              </a:lnSpc>
            </a:pPr>
            <a:r>
              <a:rPr lang="en-US" sz="5000">
                <a:solidFill>
                  <a:srgbClr val="FFFFFF"/>
                </a:solidFill>
                <a:latin typeface="Rowdies"/>
                <a:ea typeface="Rowdies"/>
                <a:cs typeface="Rowdies"/>
                <a:sym typeface="Rowdies"/>
              </a:rPr>
              <a:t>Logistic Regression</a:t>
            </a:r>
          </a:p>
        </p:txBody>
      </p:sp>
      <p:sp>
        <p:nvSpPr>
          <p:cNvPr name="TextBox 20" id="20"/>
          <p:cNvSpPr txBox="true"/>
          <p:nvPr/>
        </p:nvSpPr>
        <p:spPr>
          <a:xfrm rot="0">
            <a:off x="596602" y="4682627"/>
            <a:ext cx="14068534" cy="863600"/>
          </a:xfrm>
          <a:prstGeom prst="rect">
            <a:avLst/>
          </a:prstGeom>
        </p:spPr>
        <p:txBody>
          <a:bodyPr anchor="t" rtlCol="false" tIns="0" lIns="0" bIns="0" rIns="0">
            <a:spAutoFit/>
          </a:bodyPr>
          <a:lstStyle/>
          <a:p>
            <a:pPr algn="l">
              <a:lnSpc>
                <a:spcPts val="7000"/>
              </a:lnSpc>
            </a:pPr>
            <a:r>
              <a:rPr lang="en-US" sz="5000">
                <a:solidFill>
                  <a:srgbClr val="FFFFFF"/>
                </a:solidFill>
                <a:latin typeface="Rowdies"/>
                <a:ea typeface="Rowdies"/>
                <a:cs typeface="Rowdies"/>
                <a:sym typeface="Rowdies"/>
              </a:rPr>
              <a:t>Random Forest</a:t>
            </a:r>
          </a:p>
        </p:txBody>
      </p:sp>
      <p:sp>
        <p:nvSpPr>
          <p:cNvPr name="TextBox 21" id="21"/>
          <p:cNvSpPr txBox="true"/>
          <p:nvPr/>
        </p:nvSpPr>
        <p:spPr>
          <a:xfrm rot="0">
            <a:off x="596602" y="6421309"/>
            <a:ext cx="8150907" cy="863600"/>
          </a:xfrm>
          <a:prstGeom prst="rect">
            <a:avLst/>
          </a:prstGeom>
        </p:spPr>
        <p:txBody>
          <a:bodyPr anchor="t" rtlCol="false" tIns="0" lIns="0" bIns="0" rIns="0">
            <a:spAutoFit/>
          </a:bodyPr>
          <a:lstStyle/>
          <a:p>
            <a:pPr algn="l">
              <a:lnSpc>
                <a:spcPts val="7000"/>
              </a:lnSpc>
            </a:pPr>
            <a:r>
              <a:rPr lang="en-US" sz="5000">
                <a:solidFill>
                  <a:srgbClr val="FFFFFF"/>
                </a:solidFill>
                <a:latin typeface="Rowdies"/>
                <a:ea typeface="Rowdies"/>
                <a:cs typeface="Rowdies"/>
                <a:sym typeface="Rowdies"/>
              </a:rPr>
              <a:t>XGBoost</a:t>
            </a:r>
          </a:p>
        </p:txBody>
      </p:sp>
      <p:sp>
        <p:nvSpPr>
          <p:cNvPr name="TextBox 22" id="22"/>
          <p:cNvSpPr txBox="true"/>
          <p:nvPr/>
        </p:nvSpPr>
        <p:spPr>
          <a:xfrm rot="0">
            <a:off x="14445939" y="3681285"/>
            <a:ext cx="3661230" cy="490855"/>
          </a:xfrm>
          <a:prstGeom prst="rect">
            <a:avLst/>
          </a:prstGeom>
        </p:spPr>
        <p:txBody>
          <a:bodyPr anchor="t" rtlCol="false" tIns="0" lIns="0" bIns="0" rIns="0">
            <a:spAutoFit/>
          </a:bodyPr>
          <a:lstStyle/>
          <a:p>
            <a:pPr algn="r">
              <a:lnSpc>
                <a:spcPts val="3919"/>
              </a:lnSpc>
            </a:pPr>
            <a:r>
              <a:rPr lang="en-US" sz="2799">
                <a:solidFill>
                  <a:srgbClr val="FFFFFF"/>
                </a:solidFill>
                <a:latin typeface="ABeeZee Bold"/>
                <a:ea typeface="ABeeZee Bold"/>
                <a:cs typeface="ABeeZee Bold"/>
                <a:sym typeface="ABeeZee Bold"/>
              </a:rPr>
              <a:t>1</a:t>
            </a:r>
          </a:p>
        </p:txBody>
      </p:sp>
      <p:sp>
        <p:nvSpPr>
          <p:cNvPr name="TextBox 23" id="23"/>
          <p:cNvSpPr txBox="true"/>
          <p:nvPr/>
        </p:nvSpPr>
        <p:spPr>
          <a:xfrm rot="0">
            <a:off x="14445939" y="5328264"/>
            <a:ext cx="3661230" cy="490855"/>
          </a:xfrm>
          <a:prstGeom prst="rect">
            <a:avLst/>
          </a:prstGeom>
        </p:spPr>
        <p:txBody>
          <a:bodyPr anchor="t" rtlCol="false" tIns="0" lIns="0" bIns="0" rIns="0">
            <a:spAutoFit/>
          </a:bodyPr>
          <a:lstStyle/>
          <a:p>
            <a:pPr algn="r">
              <a:lnSpc>
                <a:spcPts val="3919"/>
              </a:lnSpc>
            </a:pPr>
            <a:r>
              <a:rPr lang="en-US" sz="2799">
                <a:solidFill>
                  <a:srgbClr val="FFFFFF"/>
                </a:solidFill>
                <a:latin typeface="ABeeZee Bold"/>
                <a:ea typeface="ABeeZee Bold"/>
                <a:cs typeface="ABeeZee Bold"/>
                <a:sym typeface="ABeeZee Bold"/>
              </a:rPr>
              <a:t>2</a:t>
            </a:r>
          </a:p>
        </p:txBody>
      </p:sp>
      <p:sp>
        <p:nvSpPr>
          <p:cNvPr name="TextBox 24" id="24"/>
          <p:cNvSpPr txBox="true"/>
          <p:nvPr/>
        </p:nvSpPr>
        <p:spPr>
          <a:xfrm rot="0">
            <a:off x="14445939" y="7069051"/>
            <a:ext cx="3661230" cy="490855"/>
          </a:xfrm>
          <a:prstGeom prst="rect">
            <a:avLst/>
          </a:prstGeom>
        </p:spPr>
        <p:txBody>
          <a:bodyPr anchor="t" rtlCol="false" tIns="0" lIns="0" bIns="0" rIns="0">
            <a:spAutoFit/>
          </a:bodyPr>
          <a:lstStyle/>
          <a:p>
            <a:pPr algn="r">
              <a:lnSpc>
                <a:spcPts val="3919"/>
              </a:lnSpc>
            </a:pPr>
            <a:r>
              <a:rPr lang="en-US" sz="2799">
                <a:solidFill>
                  <a:srgbClr val="FFFFFF"/>
                </a:solidFill>
                <a:latin typeface="ABeeZee Bold"/>
                <a:ea typeface="ABeeZee Bold"/>
                <a:cs typeface="ABeeZee Bold"/>
                <a:sym typeface="ABeeZee Bold"/>
              </a:rPr>
              <a:t>3</a:t>
            </a:r>
          </a:p>
        </p:txBody>
      </p:sp>
      <p:sp>
        <p:nvSpPr>
          <p:cNvPr name="Freeform 25" id="25"/>
          <p:cNvSpPr/>
          <p:nvPr/>
        </p:nvSpPr>
        <p:spPr>
          <a:xfrm flipH="false" flipV="false" rot="0">
            <a:off x="12943530" y="8908608"/>
            <a:ext cx="1092004" cy="1074259"/>
          </a:xfrm>
          <a:custGeom>
            <a:avLst/>
            <a:gdLst/>
            <a:ahLst/>
            <a:cxnLst/>
            <a:rect r="r" b="b" t="t" l="l"/>
            <a:pathLst>
              <a:path h="1074259" w="1092004">
                <a:moveTo>
                  <a:pt x="0" y="0"/>
                </a:moveTo>
                <a:lnTo>
                  <a:pt x="1092004" y="0"/>
                </a:lnTo>
                <a:lnTo>
                  <a:pt x="1092004" y="1074259"/>
                </a:lnTo>
                <a:lnTo>
                  <a:pt x="0" y="10742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8131906" y="3111952"/>
            <a:ext cx="9660257" cy="2545761"/>
            <a:chOff x="0" y="0"/>
            <a:chExt cx="3007905" cy="792671"/>
          </a:xfrm>
        </p:grpSpPr>
        <p:sp>
          <p:nvSpPr>
            <p:cNvPr name="Freeform 7" id="7"/>
            <p:cNvSpPr/>
            <p:nvPr/>
          </p:nvSpPr>
          <p:spPr>
            <a:xfrm flipH="false" flipV="false" rot="0">
              <a:off x="0" y="0"/>
              <a:ext cx="3007906" cy="792671"/>
            </a:xfrm>
            <a:custGeom>
              <a:avLst/>
              <a:gdLst/>
              <a:ahLst/>
              <a:cxnLst/>
              <a:rect r="r" b="b" t="t" l="l"/>
              <a:pathLst>
                <a:path h="792671" w="3007906">
                  <a:moveTo>
                    <a:pt x="0" y="0"/>
                  </a:moveTo>
                  <a:lnTo>
                    <a:pt x="3007906" y="0"/>
                  </a:lnTo>
                  <a:lnTo>
                    <a:pt x="3007906" y="792671"/>
                  </a:lnTo>
                  <a:lnTo>
                    <a:pt x="0" y="792671"/>
                  </a:lnTo>
                  <a:close/>
                </a:path>
              </a:pathLst>
            </a:custGeom>
            <a:solidFill>
              <a:srgbClr val="FFFFFF"/>
            </a:solidFill>
          </p:spPr>
        </p:sp>
        <p:sp>
          <p:nvSpPr>
            <p:cNvPr name="TextBox 8" id="8"/>
            <p:cNvSpPr txBox="true"/>
            <p:nvPr/>
          </p:nvSpPr>
          <p:spPr>
            <a:xfrm>
              <a:off x="0" y="-28575"/>
              <a:ext cx="3007905" cy="821246"/>
            </a:xfrm>
            <a:prstGeom prst="rect">
              <a:avLst/>
            </a:prstGeom>
          </p:spPr>
          <p:txBody>
            <a:bodyPr anchor="ctr" rtlCol="false" tIns="41342" lIns="41342" bIns="41342" rIns="41342"/>
            <a:lstStyle/>
            <a:p>
              <a:pPr algn="ctr">
                <a:lnSpc>
                  <a:spcPts val="2278"/>
                </a:lnSpc>
                <a:spcBef>
                  <a:spcPct val="0"/>
                </a:spcBef>
              </a:pPr>
            </a:p>
          </p:txBody>
        </p:sp>
      </p:grpSp>
      <p:grpSp>
        <p:nvGrpSpPr>
          <p:cNvPr name="Group 9" id="9"/>
          <p:cNvGrpSpPr/>
          <p:nvPr/>
        </p:nvGrpSpPr>
        <p:grpSpPr>
          <a:xfrm rot="0">
            <a:off x="848725" y="2861228"/>
            <a:ext cx="6506193" cy="5927209"/>
            <a:chOff x="0" y="0"/>
            <a:chExt cx="1007980" cy="918280"/>
          </a:xfrm>
        </p:grpSpPr>
        <p:sp>
          <p:nvSpPr>
            <p:cNvPr name="Freeform 10" id="10"/>
            <p:cNvSpPr/>
            <p:nvPr/>
          </p:nvSpPr>
          <p:spPr>
            <a:xfrm flipH="false" flipV="false" rot="0">
              <a:off x="0" y="0"/>
              <a:ext cx="1007980" cy="918280"/>
            </a:xfrm>
            <a:custGeom>
              <a:avLst/>
              <a:gdLst/>
              <a:ahLst/>
              <a:cxnLst/>
              <a:rect r="r" b="b" t="t" l="l"/>
              <a:pathLst>
                <a:path h="918280" w="1007980">
                  <a:moveTo>
                    <a:pt x="0" y="0"/>
                  </a:moveTo>
                  <a:lnTo>
                    <a:pt x="1007980" y="0"/>
                  </a:lnTo>
                  <a:lnTo>
                    <a:pt x="1007980" y="918280"/>
                  </a:lnTo>
                  <a:lnTo>
                    <a:pt x="0" y="918280"/>
                  </a:lnTo>
                  <a:close/>
                </a:path>
              </a:pathLst>
            </a:custGeom>
            <a:blipFill>
              <a:blip r:embed="rId4"/>
              <a:stretch>
                <a:fillRect l="-8917" t="0" r="-8917" b="0"/>
              </a:stretch>
            </a:blipFill>
          </p:spPr>
        </p:sp>
      </p:grpSp>
      <p:grpSp>
        <p:nvGrpSpPr>
          <p:cNvPr name="Group 11" id="11"/>
          <p:cNvGrpSpPr/>
          <p:nvPr/>
        </p:nvGrpSpPr>
        <p:grpSpPr>
          <a:xfrm rot="0">
            <a:off x="13881267" y="2591101"/>
            <a:ext cx="3910896" cy="887439"/>
            <a:chOff x="0" y="0"/>
            <a:chExt cx="1217732" cy="276321"/>
          </a:xfrm>
        </p:grpSpPr>
        <p:sp>
          <p:nvSpPr>
            <p:cNvPr name="Freeform 12" id="12"/>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3" id="13"/>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Freeform 14" id="14"/>
          <p:cNvSpPr/>
          <p:nvPr/>
        </p:nvSpPr>
        <p:spPr>
          <a:xfrm flipH="false" flipV="false" rot="0">
            <a:off x="8131906" y="5912653"/>
            <a:ext cx="9660257" cy="3427447"/>
          </a:xfrm>
          <a:custGeom>
            <a:avLst/>
            <a:gdLst/>
            <a:ahLst/>
            <a:cxnLst/>
            <a:rect r="r" b="b" t="t" l="l"/>
            <a:pathLst>
              <a:path h="3427447" w="9660257">
                <a:moveTo>
                  <a:pt x="0" y="0"/>
                </a:moveTo>
                <a:lnTo>
                  <a:pt x="9660257" y="0"/>
                </a:lnTo>
                <a:lnTo>
                  <a:pt x="9660257" y="3427447"/>
                </a:lnTo>
                <a:lnTo>
                  <a:pt x="0" y="3427447"/>
                </a:lnTo>
                <a:lnTo>
                  <a:pt x="0" y="0"/>
                </a:lnTo>
                <a:close/>
              </a:path>
            </a:pathLst>
          </a:custGeom>
          <a:blipFill>
            <a:blip r:embed="rId5"/>
            <a:stretch>
              <a:fillRect l="0" t="0" r="0" b="0"/>
            </a:stretch>
          </a:blipFill>
        </p:spPr>
      </p:sp>
      <p:sp>
        <p:nvSpPr>
          <p:cNvPr name="TextBox 15" id="15"/>
          <p:cNvSpPr txBox="true"/>
          <p:nvPr/>
        </p:nvSpPr>
        <p:spPr>
          <a:xfrm rot="0">
            <a:off x="1890038" y="602287"/>
            <a:ext cx="15369262" cy="1236339"/>
          </a:xfrm>
          <a:prstGeom prst="rect">
            <a:avLst/>
          </a:prstGeom>
        </p:spPr>
        <p:txBody>
          <a:bodyPr anchor="t" rtlCol="false" tIns="0" lIns="0" bIns="0" rIns="0">
            <a:spAutoFit/>
          </a:bodyPr>
          <a:lstStyle/>
          <a:p>
            <a:pPr algn="ctr">
              <a:lnSpc>
                <a:spcPts val="10080"/>
              </a:lnSpc>
            </a:pPr>
            <a:r>
              <a:rPr lang="en-US" sz="7200">
                <a:solidFill>
                  <a:srgbClr val="23506A"/>
                </a:solidFill>
                <a:latin typeface="Rowdies"/>
                <a:ea typeface="Rowdies"/>
                <a:cs typeface="Rowdies"/>
                <a:sym typeface="Rowdies"/>
              </a:rPr>
              <a:t>With SMOTE: LogisticRegression</a:t>
            </a:r>
          </a:p>
        </p:txBody>
      </p:sp>
      <p:sp>
        <p:nvSpPr>
          <p:cNvPr name="TextBox 16" id="16"/>
          <p:cNvSpPr txBox="true"/>
          <p:nvPr/>
        </p:nvSpPr>
        <p:spPr>
          <a:xfrm rot="0">
            <a:off x="14006101" y="2703032"/>
            <a:ext cx="3661230" cy="530860"/>
          </a:xfrm>
          <a:prstGeom prst="rect">
            <a:avLst/>
          </a:prstGeom>
        </p:spPr>
        <p:txBody>
          <a:bodyPr anchor="t" rtlCol="false" tIns="0" lIns="0" bIns="0" rIns="0">
            <a:spAutoFit/>
          </a:bodyPr>
          <a:lstStyle/>
          <a:p>
            <a:pPr algn="r">
              <a:lnSpc>
                <a:spcPts val="4339"/>
              </a:lnSpc>
            </a:pPr>
            <a:r>
              <a:rPr lang="en-US" sz="3099">
                <a:solidFill>
                  <a:srgbClr val="FFFFFF"/>
                </a:solidFill>
                <a:latin typeface="ABeeZee Bold"/>
                <a:ea typeface="ABeeZee Bold"/>
                <a:cs typeface="ABeeZee Bold"/>
                <a:sym typeface="ABeeZee Bold"/>
              </a:rPr>
              <a:t>DESC</a:t>
            </a:r>
          </a:p>
        </p:txBody>
      </p:sp>
      <p:sp>
        <p:nvSpPr>
          <p:cNvPr name="TextBox 17" id="17"/>
          <p:cNvSpPr txBox="true"/>
          <p:nvPr/>
        </p:nvSpPr>
        <p:spPr>
          <a:xfrm rot="0">
            <a:off x="8511934" y="3779053"/>
            <a:ext cx="8900200" cy="2133600"/>
          </a:xfrm>
          <a:prstGeom prst="rect">
            <a:avLst/>
          </a:prstGeom>
        </p:spPr>
        <p:txBody>
          <a:bodyPr anchor="t" rtlCol="false" tIns="0" lIns="0" bIns="0" rIns="0">
            <a:spAutoFit/>
          </a:bodyPr>
          <a:lstStyle/>
          <a:p>
            <a:pPr algn="ctr">
              <a:lnSpc>
                <a:spcPts val="4200"/>
              </a:lnSpc>
            </a:pPr>
            <a:r>
              <a:rPr lang="en-US" sz="3000">
                <a:solidFill>
                  <a:srgbClr val="23506A"/>
                </a:solidFill>
                <a:latin typeface="ABeeZee"/>
                <a:ea typeface="ABeeZee"/>
                <a:cs typeface="ABeeZee"/>
                <a:sym typeface="ABeeZee"/>
              </a:rPr>
              <a:t>Best Parameters for Logistic Regression: {'C': 0.1, 'max_iter': 100, 'penalty': 'l2', 'solver': 'newton-cg'}</a:t>
            </a:r>
          </a:p>
          <a:p>
            <a:pPr algn="ctr">
              <a:lnSpc>
                <a:spcPts val="420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8131906" y="3111952"/>
            <a:ext cx="9660257" cy="2545761"/>
            <a:chOff x="0" y="0"/>
            <a:chExt cx="3007905" cy="792671"/>
          </a:xfrm>
        </p:grpSpPr>
        <p:sp>
          <p:nvSpPr>
            <p:cNvPr name="Freeform 7" id="7"/>
            <p:cNvSpPr/>
            <p:nvPr/>
          </p:nvSpPr>
          <p:spPr>
            <a:xfrm flipH="false" flipV="false" rot="0">
              <a:off x="0" y="0"/>
              <a:ext cx="3007906" cy="792671"/>
            </a:xfrm>
            <a:custGeom>
              <a:avLst/>
              <a:gdLst/>
              <a:ahLst/>
              <a:cxnLst/>
              <a:rect r="r" b="b" t="t" l="l"/>
              <a:pathLst>
                <a:path h="792671" w="3007906">
                  <a:moveTo>
                    <a:pt x="0" y="0"/>
                  </a:moveTo>
                  <a:lnTo>
                    <a:pt x="3007906" y="0"/>
                  </a:lnTo>
                  <a:lnTo>
                    <a:pt x="3007906" y="792671"/>
                  </a:lnTo>
                  <a:lnTo>
                    <a:pt x="0" y="792671"/>
                  </a:lnTo>
                  <a:close/>
                </a:path>
              </a:pathLst>
            </a:custGeom>
            <a:solidFill>
              <a:srgbClr val="FFFFFF"/>
            </a:solidFill>
          </p:spPr>
        </p:sp>
        <p:sp>
          <p:nvSpPr>
            <p:cNvPr name="TextBox 8" id="8"/>
            <p:cNvSpPr txBox="true"/>
            <p:nvPr/>
          </p:nvSpPr>
          <p:spPr>
            <a:xfrm>
              <a:off x="0" y="-28575"/>
              <a:ext cx="3007905" cy="821246"/>
            </a:xfrm>
            <a:prstGeom prst="rect">
              <a:avLst/>
            </a:prstGeom>
          </p:spPr>
          <p:txBody>
            <a:bodyPr anchor="ctr" rtlCol="false" tIns="41342" lIns="41342" bIns="41342" rIns="41342"/>
            <a:lstStyle/>
            <a:p>
              <a:pPr algn="ctr">
                <a:lnSpc>
                  <a:spcPts val="2278"/>
                </a:lnSpc>
                <a:spcBef>
                  <a:spcPct val="0"/>
                </a:spcBef>
              </a:pPr>
            </a:p>
          </p:txBody>
        </p:sp>
      </p:grpSp>
      <p:grpSp>
        <p:nvGrpSpPr>
          <p:cNvPr name="Group 9" id="9"/>
          <p:cNvGrpSpPr/>
          <p:nvPr/>
        </p:nvGrpSpPr>
        <p:grpSpPr>
          <a:xfrm rot="0">
            <a:off x="848725" y="2861228"/>
            <a:ext cx="6506193" cy="5927209"/>
            <a:chOff x="0" y="0"/>
            <a:chExt cx="1007980" cy="918280"/>
          </a:xfrm>
        </p:grpSpPr>
        <p:sp>
          <p:nvSpPr>
            <p:cNvPr name="Freeform 10" id="10"/>
            <p:cNvSpPr/>
            <p:nvPr/>
          </p:nvSpPr>
          <p:spPr>
            <a:xfrm flipH="false" flipV="false" rot="0">
              <a:off x="0" y="0"/>
              <a:ext cx="1007980" cy="918280"/>
            </a:xfrm>
            <a:custGeom>
              <a:avLst/>
              <a:gdLst/>
              <a:ahLst/>
              <a:cxnLst/>
              <a:rect r="r" b="b" t="t" l="l"/>
              <a:pathLst>
                <a:path h="918280" w="1007980">
                  <a:moveTo>
                    <a:pt x="0" y="0"/>
                  </a:moveTo>
                  <a:lnTo>
                    <a:pt x="1007980" y="0"/>
                  </a:lnTo>
                  <a:lnTo>
                    <a:pt x="1007980" y="918280"/>
                  </a:lnTo>
                  <a:lnTo>
                    <a:pt x="0" y="918280"/>
                  </a:lnTo>
                  <a:close/>
                </a:path>
              </a:pathLst>
            </a:custGeom>
            <a:blipFill>
              <a:blip r:embed="rId4"/>
              <a:stretch>
                <a:fillRect l="-8917" t="0" r="-8917" b="0"/>
              </a:stretch>
            </a:blipFill>
          </p:spPr>
        </p:sp>
      </p:grpSp>
      <p:grpSp>
        <p:nvGrpSpPr>
          <p:cNvPr name="Group 11" id="11"/>
          <p:cNvGrpSpPr/>
          <p:nvPr/>
        </p:nvGrpSpPr>
        <p:grpSpPr>
          <a:xfrm rot="0">
            <a:off x="13881267" y="2591101"/>
            <a:ext cx="3910896" cy="887439"/>
            <a:chOff x="0" y="0"/>
            <a:chExt cx="1217732" cy="276321"/>
          </a:xfrm>
        </p:grpSpPr>
        <p:sp>
          <p:nvSpPr>
            <p:cNvPr name="Freeform 12" id="12"/>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3" id="13"/>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Freeform 14" id="14"/>
          <p:cNvSpPr/>
          <p:nvPr/>
        </p:nvSpPr>
        <p:spPr>
          <a:xfrm flipH="false" flipV="false" rot="0">
            <a:off x="8131906" y="6038713"/>
            <a:ext cx="9660257" cy="3295852"/>
          </a:xfrm>
          <a:custGeom>
            <a:avLst/>
            <a:gdLst/>
            <a:ahLst/>
            <a:cxnLst/>
            <a:rect r="r" b="b" t="t" l="l"/>
            <a:pathLst>
              <a:path h="3295852" w="9660257">
                <a:moveTo>
                  <a:pt x="0" y="0"/>
                </a:moveTo>
                <a:lnTo>
                  <a:pt x="9660257" y="0"/>
                </a:lnTo>
                <a:lnTo>
                  <a:pt x="9660257" y="3295853"/>
                </a:lnTo>
                <a:lnTo>
                  <a:pt x="0" y="3295853"/>
                </a:lnTo>
                <a:lnTo>
                  <a:pt x="0" y="0"/>
                </a:lnTo>
                <a:close/>
              </a:path>
            </a:pathLst>
          </a:custGeom>
          <a:blipFill>
            <a:blip r:embed="rId5"/>
            <a:stretch>
              <a:fillRect l="0" t="0" r="0" b="0"/>
            </a:stretch>
          </a:blipFill>
        </p:spPr>
      </p:sp>
      <p:sp>
        <p:nvSpPr>
          <p:cNvPr name="TextBox 15" id="15"/>
          <p:cNvSpPr txBox="true"/>
          <p:nvPr/>
        </p:nvSpPr>
        <p:spPr>
          <a:xfrm rot="0">
            <a:off x="2590058" y="602287"/>
            <a:ext cx="13246658" cy="1236339"/>
          </a:xfrm>
          <a:prstGeom prst="rect">
            <a:avLst/>
          </a:prstGeom>
        </p:spPr>
        <p:txBody>
          <a:bodyPr anchor="t" rtlCol="false" tIns="0" lIns="0" bIns="0" rIns="0">
            <a:spAutoFit/>
          </a:bodyPr>
          <a:lstStyle/>
          <a:p>
            <a:pPr algn="ctr">
              <a:lnSpc>
                <a:spcPts val="10080"/>
              </a:lnSpc>
            </a:pPr>
            <a:r>
              <a:rPr lang="en-US" sz="7200">
                <a:solidFill>
                  <a:srgbClr val="23506A"/>
                </a:solidFill>
                <a:latin typeface="Rowdies"/>
                <a:ea typeface="Rowdies"/>
                <a:cs typeface="Rowdies"/>
                <a:sym typeface="Rowdies"/>
              </a:rPr>
              <a:t>With SMOTE: RandomForest</a:t>
            </a:r>
          </a:p>
        </p:txBody>
      </p:sp>
      <p:sp>
        <p:nvSpPr>
          <p:cNvPr name="TextBox 16" id="16"/>
          <p:cNvSpPr txBox="true"/>
          <p:nvPr/>
        </p:nvSpPr>
        <p:spPr>
          <a:xfrm rot="0">
            <a:off x="14006101" y="2703032"/>
            <a:ext cx="3661230" cy="530860"/>
          </a:xfrm>
          <a:prstGeom prst="rect">
            <a:avLst/>
          </a:prstGeom>
        </p:spPr>
        <p:txBody>
          <a:bodyPr anchor="t" rtlCol="false" tIns="0" lIns="0" bIns="0" rIns="0">
            <a:spAutoFit/>
          </a:bodyPr>
          <a:lstStyle/>
          <a:p>
            <a:pPr algn="r">
              <a:lnSpc>
                <a:spcPts val="4339"/>
              </a:lnSpc>
            </a:pPr>
            <a:r>
              <a:rPr lang="en-US" sz="3099">
                <a:solidFill>
                  <a:srgbClr val="FFFFFF"/>
                </a:solidFill>
                <a:latin typeface="ABeeZee Bold"/>
                <a:ea typeface="ABeeZee Bold"/>
                <a:cs typeface="ABeeZee Bold"/>
                <a:sym typeface="ABeeZee Bold"/>
              </a:rPr>
              <a:t>DESC</a:t>
            </a:r>
          </a:p>
        </p:txBody>
      </p:sp>
      <p:sp>
        <p:nvSpPr>
          <p:cNvPr name="TextBox 17" id="17"/>
          <p:cNvSpPr txBox="true"/>
          <p:nvPr/>
        </p:nvSpPr>
        <p:spPr>
          <a:xfrm rot="0">
            <a:off x="8511934" y="3779053"/>
            <a:ext cx="8900200" cy="1600200"/>
          </a:xfrm>
          <a:prstGeom prst="rect">
            <a:avLst/>
          </a:prstGeom>
        </p:spPr>
        <p:txBody>
          <a:bodyPr anchor="t" rtlCol="false" tIns="0" lIns="0" bIns="0" rIns="0">
            <a:spAutoFit/>
          </a:bodyPr>
          <a:lstStyle/>
          <a:p>
            <a:pPr algn="ctr">
              <a:lnSpc>
                <a:spcPts val="4200"/>
              </a:lnSpc>
            </a:pPr>
            <a:r>
              <a:rPr lang="en-US" sz="3000">
                <a:solidFill>
                  <a:srgbClr val="23506A"/>
                </a:solidFill>
                <a:latin typeface="ABeeZee"/>
                <a:ea typeface="ABeeZee"/>
                <a:cs typeface="ABeeZee"/>
                <a:sym typeface="ABeeZee"/>
              </a:rPr>
              <a:t>Best Parameters for Random Forest Classifier: {'max_depth': 10, 'n_estimators': 100}</a:t>
            </a:r>
          </a:p>
          <a:p>
            <a:pPr algn="ctr">
              <a:lnSpc>
                <a:spcPts val="420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8131906" y="3111952"/>
            <a:ext cx="9660257" cy="2545761"/>
            <a:chOff x="0" y="0"/>
            <a:chExt cx="3007905" cy="792671"/>
          </a:xfrm>
        </p:grpSpPr>
        <p:sp>
          <p:nvSpPr>
            <p:cNvPr name="Freeform 7" id="7"/>
            <p:cNvSpPr/>
            <p:nvPr/>
          </p:nvSpPr>
          <p:spPr>
            <a:xfrm flipH="false" flipV="false" rot="0">
              <a:off x="0" y="0"/>
              <a:ext cx="3007906" cy="792671"/>
            </a:xfrm>
            <a:custGeom>
              <a:avLst/>
              <a:gdLst/>
              <a:ahLst/>
              <a:cxnLst/>
              <a:rect r="r" b="b" t="t" l="l"/>
              <a:pathLst>
                <a:path h="792671" w="3007906">
                  <a:moveTo>
                    <a:pt x="0" y="0"/>
                  </a:moveTo>
                  <a:lnTo>
                    <a:pt x="3007906" y="0"/>
                  </a:lnTo>
                  <a:lnTo>
                    <a:pt x="3007906" y="792671"/>
                  </a:lnTo>
                  <a:lnTo>
                    <a:pt x="0" y="792671"/>
                  </a:lnTo>
                  <a:close/>
                </a:path>
              </a:pathLst>
            </a:custGeom>
            <a:solidFill>
              <a:srgbClr val="FFFFFF"/>
            </a:solidFill>
          </p:spPr>
        </p:sp>
        <p:sp>
          <p:nvSpPr>
            <p:cNvPr name="TextBox 8" id="8"/>
            <p:cNvSpPr txBox="true"/>
            <p:nvPr/>
          </p:nvSpPr>
          <p:spPr>
            <a:xfrm>
              <a:off x="0" y="-28575"/>
              <a:ext cx="3007905" cy="821246"/>
            </a:xfrm>
            <a:prstGeom prst="rect">
              <a:avLst/>
            </a:prstGeom>
          </p:spPr>
          <p:txBody>
            <a:bodyPr anchor="ctr" rtlCol="false" tIns="41342" lIns="41342" bIns="41342" rIns="41342"/>
            <a:lstStyle/>
            <a:p>
              <a:pPr algn="ctr">
                <a:lnSpc>
                  <a:spcPts val="2278"/>
                </a:lnSpc>
                <a:spcBef>
                  <a:spcPct val="0"/>
                </a:spcBef>
              </a:pPr>
            </a:p>
          </p:txBody>
        </p:sp>
      </p:grpSp>
      <p:grpSp>
        <p:nvGrpSpPr>
          <p:cNvPr name="Group 9" id="9"/>
          <p:cNvGrpSpPr/>
          <p:nvPr/>
        </p:nvGrpSpPr>
        <p:grpSpPr>
          <a:xfrm rot="0">
            <a:off x="848725" y="2861228"/>
            <a:ext cx="6506193" cy="5927209"/>
            <a:chOff x="0" y="0"/>
            <a:chExt cx="1007980" cy="918280"/>
          </a:xfrm>
        </p:grpSpPr>
        <p:sp>
          <p:nvSpPr>
            <p:cNvPr name="Freeform 10" id="10"/>
            <p:cNvSpPr/>
            <p:nvPr/>
          </p:nvSpPr>
          <p:spPr>
            <a:xfrm flipH="false" flipV="false" rot="0">
              <a:off x="0" y="0"/>
              <a:ext cx="1007980" cy="918280"/>
            </a:xfrm>
            <a:custGeom>
              <a:avLst/>
              <a:gdLst/>
              <a:ahLst/>
              <a:cxnLst/>
              <a:rect r="r" b="b" t="t" l="l"/>
              <a:pathLst>
                <a:path h="918280" w="1007980">
                  <a:moveTo>
                    <a:pt x="0" y="0"/>
                  </a:moveTo>
                  <a:lnTo>
                    <a:pt x="1007980" y="0"/>
                  </a:lnTo>
                  <a:lnTo>
                    <a:pt x="1007980" y="918280"/>
                  </a:lnTo>
                  <a:lnTo>
                    <a:pt x="0" y="918280"/>
                  </a:lnTo>
                  <a:close/>
                </a:path>
              </a:pathLst>
            </a:custGeom>
            <a:blipFill>
              <a:blip r:embed="rId4"/>
              <a:stretch>
                <a:fillRect l="-8917" t="0" r="-8917" b="0"/>
              </a:stretch>
            </a:blipFill>
          </p:spPr>
        </p:sp>
      </p:grpSp>
      <p:grpSp>
        <p:nvGrpSpPr>
          <p:cNvPr name="Group 11" id="11"/>
          <p:cNvGrpSpPr/>
          <p:nvPr/>
        </p:nvGrpSpPr>
        <p:grpSpPr>
          <a:xfrm rot="0">
            <a:off x="13881267" y="2591101"/>
            <a:ext cx="3910896" cy="887439"/>
            <a:chOff x="0" y="0"/>
            <a:chExt cx="1217732" cy="276321"/>
          </a:xfrm>
        </p:grpSpPr>
        <p:sp>
          <p:nvSpPr>
            <p:cNvPr name="Freeform 12" id="12"/>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3" id="13"/>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Freeform 14" id="14"/>
          <p:cNvSpPr/>
          <p:nvPr/>
        </p:nvSpPr>
        <p:spPr>
          <a:xfrm flipH="false" flipV="false" rot="0">
            <a:off x="8223500" y="5824833"/>
            <a:ext cx="9568663" cy="3738592"/>
          </a:xfrm>
          <a:custGeom>
            <a:avLst/>
            <a:gdLst/>
            <a:ahLst/>
            <a:cxnLst/>
            <a:rect r="r" b="b" t="t" l="l"/>
            <a:pathLst>
              <a:path h="3738592" w="9568663">
                <a:moveTo>
                  <a:pt x="0" y="0"/>
                </a:moveTo>
                <a:lnTo>
                  <a:pt x="9568663" y="0"/>
                </a:lnTo>
                <a:lnTo>
                  <a:pt x="9568663" y="3738592"/>
                </a:lnTo>
                <a:lnTo>
                  <a:pt x="0" y="3738592"/>
                </a:lnTo>
                <a:lnTo>
                  <a:pt x="0" y="0"/>
                </a:lnTo>
                <a:close/>
              </a:path>
            </a:pathLst>
          </a:custGeom>
          <a:blipFill>
            <a:blip r:embed="rId5"/>
            <a:stretch>
              <a:fillRect l="0" t="0" r="0" b="0"/>
            </a:stretch>
          </a:blipFill>
        </p:spPr>
      </p:sp>
      <p:sp>
        <p:nvSpPr>
          <p:cNvPr name="TextBox 15" id="15"/>
          <p:cNvSpPr txBox="true"/>
          <p:nvPr/>
        </p:nvSpPr>
        <p:spPr>
          <a:xfrm rot="0">
            <a:off x="3137899" y="602287"/>
            <a:ext cx="12698817" cy="1236339"/>
          </a:xfrm>
          <a:prstGeom prst="rect">
            <a:avLst/>
          </a:prstGeom>
        </p:spPr>
        <p:txBody>
          <a:bodyPr anchor="t" rtlCol="false" tIns="0" lIns="0" bIns="0" rIns="0">
            <a:spAutoFit/>
          </a:bodyPr>
          <a:lstStyle/>
          <a:p>
            <a:pPr algn="ctr">
              <a:lnSpc>
                <a:spcPts val="10080"/>
              </a:lnSpc>
            </a:pPr>
            <a:r>
              <a:rPr lang="en-US" sz="7200">
                <a:solidFill>
                  <a:srgbClr val="23506A"/>
                </a:solidFill>
                <a:latin typeface="Rowdies"/>
                <a:ea typeface="Rowdies"/>
                <a:cs typeface="Rowdies"/>
                <a:sym typeface="Rowdies"/>
              </a:rPr>
              <a:t>With SMOTE: </a:t>
            </a:r>
            <a:r>
              <a:rPr lang="en-US" sz="7200">
                <a:solidFill>
                  <a:srgbClr val="23506A"/>
                </a:solidFill>
                <a:latin typeface="Rowdies"/>
                <a:ea typeface="Rowdies"/>
                <a:cs typeface="Rowdies"/>
                <a:sym typeface="Rowdies"/>
              </a:rPr>
              <a:t>XGBoost</a:t>
            </a:r>
          </a:p>
        </p:txBody>
      </p:sp>
      <p:sp>
        <p:nvSpPr>
          <p:cNvPr name="TextBox 16" id="16"/>
          <p:cNvSpPr txBox="true"/>
          <p:nvPr/>
        </p:nvSpPr>
        <p:spPr>
          <a:xfrm rot="0">
            <a:off x="14006101" y="2703032"/>
            <a:ext cx="3661230" cy="530860"/>
          </a:xfrm>
          <a:prstGeom prst="rect">
            <a:avLst/>
          </a:prstGeom>
        </p:spPr>
        <p:txBody>
          <a:bodyPr anchor="t" rtlCol="false" tIns="0" lIns="0" bIns="0" rIns="0">
            <a:spAutoFit/>
          </a:bodyPr>
          <a:lstStyle/>
          <a:p>
            <a:pPr algn="r">
              <a:lnSpc>
                <a:spcPts val="4339"/>
              </a:lnSpc>
            </a:pPr>
            <a:r>
              <a:rPr lang="en-US" sz="3099">
                <a:solidFill>
                  <a:srgbClr val="FFFFFF"/>
                </a:solidFill>
                <a:latin typeface="ABeeZee Bold"/>
                <a:ea typeface="ABeeZee Bold"/>
                <a:cs typeface="ABeeZee Bold"/>
                <a:sym typeface="ABeeZee Bold"/>
              </a:rPr>
              <a:t>DESC</a:t>
            </a:r>
          </a:p>
        </p:txBody>
      </p:sp>
      <p:sp>
        <p:nvSpPr>
          <p:cNvPr name="TextBox 17" id="17"/>
          <p:cNvSpPr txBox="true"/>
          <p:nvPr/>
        </p:nvSpPr>
        <p:spPr>
          <a:xfrm rot="0">
            <a:off x="8511934" y="3779053"/>
            <a:ext cx="8900200" cy="2133600"/>
          </a:xfrm>
          <a:prstGeom prst="rect">
            <a:avLst/>
          </a:prstGeom>
        </p:spPr>
        <p:txBody>
          <a:bodyPr anchor="t" rtlCol="false" tIns="0" lIns="0" bIns="0" rIns="0">
            <a:spAutoFit/>
          </a:bodyPr>
          <a:lstStyle/>
          <a:p>
            <a:pPr algn="ctr">
              <a:lnSpc>
                <a:spcPts val="4200"/>
              </a:lnSpc>
            </a:pPr>
            <a:r>
              <a:rPr lang="en-US" sz="3000">
                <a:solidFill>
                  <a:srgbClr val="23506A"/>
                </a:solidFill>
                <a:latin typeface="ABeeZee"/>
                <a:ea typeface="ABeeZee"/>
                <a:cs typeface="ABeeZee"/>
                <a:sym typeface="ABeeZee"/>
              </a:rPr>
              <a:t>Best Parameters for XGB Classifier: {'gamma': 0.1, 'learning_rate': 0.01, 'max_depth': 3, 'n_estimators': 200}</a:t>
            </a:r>
          </a:p>
          <a:p>
            <a:pPr algn="ctr">
              <a:lnSpc>
                <a:spcPts val="420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28700" y="2785710"/>
            <a:ext cx="7473929" cy="5605447"/>
          </a:xfrm>
          <a:custGeom>
            <a:avLst/>
            <a:gdLst/>
            <a:ahLst/>
            <a:cxnLst/>
            <a:rect r="r" b="b" t="t" l="l"/>
            <a:pathLst>
              <a:path h="5605447" w="7473929">
                <a:moveTo>
                  <a:pt x="0" y="0"/>
                </a:moveTo>
                <a:lnTo>
                  <a:pt x="7473929" y="0"/>
                </a:lnTo>
                <a:lnTo>
                  <a:pt x="7473929" y="5605447"/>
                </a:lnTo>
                <a:lnTo>
                  <a:pt x="0" y="5605447"/>
                </a:lnTo>
                <a:lnTo>
                  <a:pt x="0" y="0"/>
                </a:lnTo>
                <a:close/>
              </a:path>
            </a:pathLst>
          </a:custGeom>
          <a:blipFill>
            <a:blip r:embed="rId4"/>
            <a:stretch>
              <a:fillRect l="0" t="0" r="0" b="0"/>
            </a:stretch>
          </a:blipFill>
        </p:spPr>
      </p:sp>
      <p:sp>
        <p:nvSpPr>
          <p:cNvPr name="Freeform 7" id="7"/>
          <p:cNvSpPr/>
          <p:nvPr/>
        </p:nvSpPr>
        <p:spPr>
          <a:xfrm flipH="false" flipV="false" rot="0">
            <a:off x="9647528" y="2785710"/>
            <a:ext cx="7464275" cy="5593710"/>
          </a:xfrm>
          <a:custGeom>
            <a:avLst/>
            <a:gdLst/>
            <a:ahLst/>
            <a:cxnLst/>
            <a:rect r="r" b="b" t="t" l="l"/>
            <a:pathLst>
              <a:path h="5593710" w="7464275">
                <a:moveTo>
                  <a:pt x="0" y="0"/>
                </a:moveTo>
                <a:lnTo>
                  <a:pt x="7464275" y="0"/>
                </a:lnTo>
                <a:lnTo>
                  <a:pt x="7464275" y="5593710"/>
                </a:lnTo>
                <a:lnTo>
                  <a:pt x="0" y="5593710"/>
                </a:lnTo>
                <a:lnTo>
                  <a:pt x="0" y="0"/>
                </a:lnTo>
                <a:close/>
              </a:path>
            </a:pathLst>
          </a:custGeom>
          <a:blipFill>
            <a:blip r:embed="rId5"/>
            <a:stretch>
              <a:fillRect l="0" t="0" r="0" b="0"/>
            </a:stretch>
          </a:blipFill>
        </p:spPr>
      </p:sp>
      <p:sp>
        <p:nvSpPr>
          <p:cNvPr name="TextBox 8" id="8"/>
          <p:cNvSpPr txBox="true"/>
          <p:nvPr/>
        </p:nvSpPr>
        <p:spPr>
          <a:xfrm rot="0">
            <a:off x="1978682" y="587524"/>
            <a:ext cx="14330637" cy="1450976"/>
          </a:xfrm>
          <a:prstGeom prst="rect">
            <a:avLst/>
          </a:prstGeom>
        </p:spPr>
        <p:txBody>
          <a:bodyPr anchor="t" rtlCol="false" tIns="0" lIns="0" bIns="0" rIns="0">
            <a:spAutoFit/>
          </a:bodyPr>
          <a:lstStyle/>
          <a:p>
            <a:pPr algn="ctr">
              <a:lnSpc>
                <a:spcPts val="11899"/>
              </a:lnSpc>
            </a:pPr>
            <a:r>
              <a:rPr lang="en-US" sz="8499">
                <a:solidFill>
                  <a:srgbClr val="23506A"/>
                </a:solidFill>
                <a:latin typeface="Rowdies"/>
                <a:ea typeface="Rowdies"/>
                <a:cs typeface="Rowdies"/>
                <a:sym typeface="Rowdies"/>
              </a:rPr>
              <a:t>Imbalance Handling</a:t>
            </a:r>
          </a:p>
        </p:txBody>
      </p:sp>
      <p:grpSp>
        <p:nvGrpSpPr>
          <p:cNvPr name="Group 9" id="9"/>
          <p:cNvGrpSpPr/>
          <p:nvPr/>
        </p:nvGrpSpPr>
        <p:grpSpPr>
          <a:xfrm rot="0">
            <a:off x="2810217" y="8814581"/>
            <a:ext cx="3910896" cy="887439"/>
            <a:chOff x="0" y="0"/>
            <a:chExt cx="1217732" cy="276321"/>
          </a:xfrm>
        </p:grpSpPr>
        <p:sp>
          <p:nvSpPr>
            <p:cNvPr name="Freeform 10" id="10"/>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1" id="11"/>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TextBox 12" id="12"/>
          <p:cNvSpPr txBox="true"/>
          <p:nvPr/>
        </p:nvSpPr>
        <p:spPr>
          <a:xfrm rot="0">
            <a:off x="3202076" y="8926863"/>
            <a:ext cx="3127177" cy="596199"/>
          </a:xfrm>
          <a:prstGeom prst="rect">
            <a:avLst/>
          </a:prstGeom>
        </p:spPr>
        <p:txBody>
          <a:bodyPr anchor="t" rtlCol="false" tIns="0" lIns="0" bIns="0" rIns="0">
            <a:spAutoFit/>
          </a:bodyPr>
          <a:lstStyle/>
          <a:p>
            <a:pPr algn="ctr">
              <a:lnSpc>
                <a:spcPts val="4938"/>
              </a:lnSpc>
              <a:spcBef>
                <a:spcPct val="0"/>
              </a:spcBef>
            </a:pPr>
            <a:r>
              <a:rPr lang="en-US" sz="3527">
                <a:solidFill>
                  <a:srgbClr val="FFFFFF"/>
                </a:solidFill>
                <a:latin typeface="Ramabhadra"/>
                <a:ea typeface="Ramabhadra"/>
                <a:cs typeface="Ramabhadra"/>
                <a:sym typeface="Ramabhadra"/>
              </a:rPr>
              <a:t>Before SMOTE</a:t>
            </a:r>
          </a:p>
        </p:txBody>
      </p:sp>
      <p:grpSp>
        <p:nvGrpSpPr>
          <p:cNvPr name="Group 13" id="13"/>
          <p:cNvGrpSpPr/>
          <p:nvPr/>
        </p:nvGrpSpPr>
        <p:grpSpPr>
          <a:xfrm rot="0">
            <a:off x="11424218" y="8814581"/>
            <a:ext cx="3910896" cy="887439"/>
            <a:chOff x="0" y="0"/>
            <a:chExt cx="1217732" cy="276321"/>
          </a:xfrm>
        </p:grpSpPr>
        <p:sp>
          <p:nvSpPr>
            <p:cNvPr name="Freeform 14" id="14"/>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5" id="15"/>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TextBox 16" id="16"/>
          <p:cNvSpPr txBox="true"/>
          <p:nvPr/>
        </p:nvSpPr>
        <p:spPr>
          <a:xfrm rot="0">
            <a:off x="12002559" y="8941395"/>
            <a:ext cx="2754213" cy="596199"/>
          </a:xfrm>
          <a:prstGeom prst="rect">
            <a:avLst/>
          </a:prstGeom>
        </p:spPr>
        <p:txBody>
          <a:bodyPr anchor="t" rtlCol="false" tIns="0" lIns="0" bIns="0" rIns="0">
            <a:spAutoFit/>
          </a:bodyPr>
          <a:lstStyle/>
          <a:p>
            <a:pPr algn="ctr">
              <a:lnSpc>
                <a:spcPts val="4938"/>
              </a:lnSpc>
              <a:spcBef>
                <a:spcPct val="0"/>
              </a:spcBef>
            </a:pPr>
            <a:r>
              <a:rPr lang="en-US" sz="3527">
                <a:solidFill>
                  <a:srgbClr val="FFFFFF"/>
                </a:solidFill>
                <a:latin typeface="Ramabhadra"/>
                <a:ea typeface="Ramabhadra"/>
                <a:cs typeface="Ramabhadra"/>
                <a:sym typeface="Ramabhadra"/>
              </a:rPr>
              <a:t>After SMOTE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sp>
        <p:nvSpPr>
          <p:cNvPr name="Freeform 2" id="2"/>
          <p:cNvSpPr/>
          <p:nvPr/>
        </p:nvSpPr>
        <p:spPr>
          <a:xfrm flipH="false" flipV="false" rot="-1438194">
            <a:off x="-3776543" y="48251"/>
            <a:ext cx="11230094" cy="8455325"/>
          </a:xfrm>
          <a:custGeom>
            <a:avLst/>
            <a:gdLst/>
            <a:ahLst/>
            <a:cxnLst/>
            <a:rect r="r" b="b" t="t" l="l"/>
            <a:pathLst>
              <a:path h="8455325" w="11230094">
                <a:moveTo>
                  <a:pt x="0" y="0"/>
                </a:moveTo>
                <a:lnTo>
                  <a:pt x="11230094" y="0"/>
                </a:lnTo>
                <a:lnTo>
                  <a:pt x="11230094" y="8455325"/>
                </a:lnTo>
                <a:lnTo>
                  <a:pt x="0" y="8455325"/>
                </a:lnTo>
                <a:lnTo>
                  <a:pt x="0" y="0"/>
                </a:lnTo>
                <a:close/>
              </a:path>
            </a:pathLst>
          </a:custGeom>
          <a:blipFill>
            <a:blip r:embed="rId2">
              <a:alphaModFix amt="34000"/>
            </a:blip>
            <a:stretch>
              <a:fillRect l="0" t="0" r="0" b="0"/>
            </a:stretch>
          </a:blipFill>
        </p:spPr>
      </p:sp>
      <p:sp>
        <p:nvSpPr>
          <p:cNvPr name="Freeform 3" id="3"/>
          <p:cNvSpPr/>
          <p:nvPr/>
        </p:nvSpPr>
        <p:spPr>
          <a:xfrm flipH="false" flipV="false" rot="0">
            <a:off x="0" y="-76275"/>
            <a:ext cx="4652240" cy="3948589"/>
          </a:xfrm>
          <a:custGeom>
            <a:avLst/>
            <a:gdLst/>
            <a:ahLst/>
            <a:cxnLst/>
            <a:rect r="r" b="b" t="t" l="l"/>
            <a:pathLst>
              <a:path h="3948589" w="4652240">
                <a:moveTo>
                  <a:pt x="0" y="0"/>
                </a:moveTo>
                <a:lnTo>
                  <a:pt x="4652240" y="0"/>
                </a:lnTo>
                <a:lnTo>
                  <a:pt x="4652240" y="3948590"/>
                </a:lnTo>
                <a:lnTo>
                  <a:pt x="0" y="39485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51277" y="6957435"/>
            <a:ext cx="19670701" cy="7573220"/>
          </a:xfrm>
          <a:custGeom>
            <a:avLst/>
            <a:gdLst/>
            <a:ahLst/>
            <a:cxnLst/>
            <a:rect r="r" b="b" t="t" l="l"/>
            <a:pathLst>
              <a:path h="7573220" w="19670701">
                <a:moveTo>
                  <a:pt x="0" y="0"/>
                </a:moveTo>
                <a:lnTo>
                  <a:pt x="19670700" y="0"/>
                </a:lnTo>
                <a:lnTo>
                  <a:pt x="19670700" y="7573220"/>
                </a:lnTo>
                <a:lnTo>
                  <a:pt x="0" y="75732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708515" y="2425079"/>
            <a:ext cx="1820434" cy="951177"/>
          </a:xfrm>
          <a:custGeom>
            <a:avLst/>
            <a:gdLst/>
            <a:ahLst/>
            <a:cxnLst/>
            <a:rect r="r" b="b" t="t" l="l"/>
            <a:pathLst>
              <a:path h="951177" w="1820434">
                <a:moveTo>
                  <a:pt x="0" y="0"/>
                </a:moveTo>
                <a:lnTo>
                  <a:pt x="1820434" y="0"/>
                </a:lnTo>
                <a:lnTo>
                  <a:pt x="1820434" y="951176"/>
                </a:lnTo>
                <a:lnTo>
                  <a:pt x="0" y="951176"/>
                </a:lnTo>
                <a:lnTo>
                  <a:pt x="0" y="0"/>
                </a:lnTo>
                <a:close/>
              </a:path>
            </a:pathLst>
          </a:custGeom>
          <a:blipFill>
            <a:blip r:embed="rId7"/>
            <a:stretch>
              <a:fillRect l="0" t="0" r="0" b="0"/>
            </a:stretch>
          </a:blipFill>
        </p:spPr>
      </p:sp>
      <p:sp>
        <p:nvSpPr>
          <p:cNvPr name="Freeform 6" id="6"/>
          <p:cNvSpPr/>
          <p:nvPr/>
        </p:nvSpPr>
        <p:spPr>
          <a:xfrm flipH="false" flipV="false" rot="0">
            <a:off x="15175301" y="398682"/>
            <a:ext cx="3356763" cy="1661598"/>
          </a:xfrm>
          <a:custGeom>
            <a:avLst/>
            <a:gdLst/>
            <a:ahLst/>
            <a:cxnLst/>
            <a:rect r="r" b="b" t="t" l="l"/>
            <a:pathLst>
              <a:path h="1661598" w="3356763">
                <a:moveTo>
                  <a:pt x="0" y="0"/>
                </a:moveTo>
                <a:lnTo>
                  <a:pt x="3356763" y="0"/>
                </a:lnTo>
                <a:lnTo>
                  <a:pt x="3356763" y="1661598"/>
                </a:lnTo>
                <a:lnTo>
                  <a:pt x="0" y="1661598"/>
                </a:lnTo>
                <a:lnTo>
                  <a:pt x="0" y="0"/>
                </a:lnTo>
                <a:close/>
              </a:path>
            </a:pathLst>
          </a:custGeom>
          <a:blipFill>
            <a:blip r:embed="rId8"/>
            <a:stretch>
              <a:fillRect l="0" t="0" r="0" b="0"/>
            </a:stretch>
          </a:blipFill>
        </p:spPr>
      </p:sp>
      <p:sp>
        <p:nvSpPr>
          <p:cNvPr name="Freeform 7" id="7"/>
          <p:cNvSpPr/>
          <p:nvPr/>
        </p:nvSpPr>
        <p:spPr>
          <a:xfrm flipH="false" flipV="false" rot="0">
            <a:off x="243195" y="5948036"/>
            <a:ext cx="17801609" cy="2913269"/>
          </a:xfrm>
          <a:custGeom>
            <a:avLst/>
            <a:gdLst/>
            <a:ahLst/>
            <a:cxnLst/>
            <a:rect r="r" b="b" t="t" l="l"/>
            <a:pathLst>
              <a:path h="2913269" w="17801609">
                <a:moveTo>
                  <a:pt x="0" y="0"/>
                </a:moveTo>
                <a:lnTo>
                  <a:pt x="17801610" y="0"/>
                </a:lnTo>
                <a:lnTo>
                  <a:pt x="17801610" y="2913270"/>
                </a:lnTo>
                <a:lnTo>
                  <a:pt x="0" y="2913270"/>
                </a:lnTo>
                <a:lnTo>
                  <a:pt x="0" y="0"/>
                </a:lnTo>
                <a:close/>
              </a:path>
            </a:pathLst>
          </a:custGeom>
          <a:blipFill>
            <a:blip r:embed="rId9"/>
            <a:stretch>
              <a:fillRect l="0" t="0" r="0" b="0"/>
            </a:stretch>
          </a:blipFill>
        </p:spPr>
      </p:sp>
      <p:sp>
        <p:nvSpPr>
          <p:cNvPr name="TextBox 8" id="8"/>
          <p:cNvSpPr txBox="true"/>
          <p:nvPr/>
        </p:nvSpPr>
        <p:spPr>
          <a:xfrm rot="0">
            <a:off x="9144000" y="2046592"/>
            <a:ext cx="4720294" cy="854075"/>
          </a:xfrm>
          <a:prstGeom prst="rect">
            <a:avLst/>
          </a:prstGeom>
        </p:spPr>
        <p:txBody>
          <a:bodyPr anchor="t" rtlCol="false" tIns="0" lIns="0" bIns="0" rIns="0">
            <a:spAutoFit/>
          </a:bodyPr>
          <a:lstStyle/>
          <a:p>
            <a:pPr algn="ctr">
              <a:lnSpc>
                <a:spcPts val="6999"/>
              </a:lnSpc>
            </a:pPr>
            <a:r>
              <a:rPr lang="en-US" sz="4999">
                <a:solidFill>
                  <a:srgbClr val="FFFFFF"/>
                </a:solidFill>
                <a:latin typeface="Rowdies"/>
                <a:ea typeface="Rowdies"/>
                <a:cs typeface="Rowdies"/>
                <a:sym typeface="Rowdies"/>
              </a:rPr>
              <a:t>Data Overview</a:t>
            </a:r>
          </a:p>
        </p:txBody>
      </p:sp>
      <p:sp>
        <p:nvSpPr>
          <p:cNvPr name="TextBox 9" id="9"/>
          <p:cNvSpPr txBox="true"/>
          <p:nvPr/>
        </p:nvSpPr>
        <p:spPr>
          <a:xfrm rot="0">
            <a:off x="3059491" y="3953510"/>
            <a:ext cx="12546331" cy="1189990"/>
          </a:xfrm>
          <a:prstGeom prst="rect">
            <a:avLst/>
          </a:prstGeom>
        </p:spPr>
        <p:txBody>
          <a:bodyPr anchor="t" rtlCol="false" tIns="0" lIns="0" bIns="0" rIns="0">
            <a:spAutoFit/>
          </a:bodyPr>
          <a:lstStyle/>
          <a:p>
            <a:pPr algn="ctr">
              <a:lnSpc>
                <a:spcPts val="4759"/>
              </a:lnSpc>
            </a:pPr>
            <a:r>
              <a:rPr lang="en-US" sz="3399">
                <a:solidFill>
                  <a:srgbClr val="FFFFFF"/>
                </a:solidFill>
                <a:latin typeface="ABeeZee"/>
                <a:ea typeface="ABeeZee"/>
                <a:cs typeface="ABeeZee"/>
                <a:sym typeface="ABeeZee"/>
              </a:rPr>
              <a:t>The dataset utilized is the Titanic - Machine Learning from Disaster dataset, consisting of 891 rows and 12 columns.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8131906" y="3111952"/>
            <a:ext cx="9660257" cy="2545761"/>
            <a:chOff x="0" y="0"/>
            <a:chExt cx="3007905" cy="792671"/>
          </a:xfrm>
        </p:grpSpPr>
        <p:sp>
          <p:nvSpPr>
            <p:cNvPr name="Freeform 7" id="7"/>
            <p:cNvSpPr/>
            <p:nvPr/>
          </p:nvSpPr>
          <p:spPr>
            <a:xfrm flipH="false" flipV="false" rot="0">
              <a:off x="0" y="0"/>
              <a:ext cx="3007906" cy="792671"/>
            </a:xfrm>
            <a:custGeom>
              <a:avLst/>
              <a:gdLst/>
              <a:ahLst/>
              <a:cxnLst/>
              <a:rect r="r" b="b" t="t" l="l"/>
              <a:pathLst>
                <a:path h="792671" w="3007906">
                  <a:moveTo>
                    <a:pt x="0" y="0"/>
                  </a:moveTo>
                  <a:lnTo>
                    <a:pt x="3007906" y="0"/>
                  </a:lnTo>
                  <a:lnTo>
                    <a:pt x="3007906" y="792671"/>
                  </a:lnTo>
                  <a:lnTo>
                    <a:pt x="0" y="792671"/>
                  </a:lnTo>
                  <a:close/>
                </a:path>
              </a:pathLst>
            </a:custGeom>
            <a:solidFill>
              <a:srgbClr val="FFFFFF"/>
            </a:solidFill>
          </p:spPr>
        </p:sp>
        <p:sp>
          <p:nvSpPr>
            <p:cNvPr name="TextBox 8" id="8"/>
            <p:cNvSpPr txBox="true"/>
            <p:nvPr/>
          </p:nvSpPr>
          <p:spPr>
            <a:xfrm>
              <a:off x="0" y="-28575"/>
              <a:ext cx="3007905" cy="821246"/>
            </a:xfrm>
            <a:prstGeom prst="rect">
              <a:avLst/>
            </a:prstGeom>
          </p:spPr>
          <p:txBody>
            <a:bodyPr anchor="ctr" rtlCol="false" tIns="41342" lIns="41342" bIns="41342" rIns="41342"/>
            <a:lstStyle/>
            <a:p>
              <a:pPr algn="ctr">
                <a:lnSpc>
                  <a:spcPts val="2278"/>
                </a:lnSpc>
                <a:spcBef>
                  <a:spcPct val="0"/>
                </a:spcBef>
              </a:pPr>
            </a:p>
          </p:txBody>
        </p:sp>
      </p:grpSp>
      <p:grpSp>
        <p:nvGrpSpPr>
          <p:cNvPr name="Group 9" id="9"/>
          <p:cNvGrpSpPr/>
          <p:nvPr/>
        </p:nvGrpSpPr>
        <p:grpSpPr>
          <a:xfrm rot="0">
            <a:off x="848725" y="2861228"/>
            <a:ext cx="6506193" cy="5927209"/>
            <a:chOff x="0" y="0"/>
            <a:chExt cx="1007980" cy="918280"/>
          </a:xfrm>
        </p:grpSpPr>
        <p:sp>
          <p:nvSpPr>
            <p:cNvPr name="Freeform 10" id="10"/>
            <p:cNvSpPr/>
            <p:nvPr/>
          </p:nvSpPr>
          <p:spPr>
            <a:xfrm flipH="false" flipV="false" rot="0">
              <a:off x="0" y="0"/>
              <a:ext cx="1007980" cy="918280"/>
            </a:xfrm>
            <a:custGeom>
              <a:avLst/>
              <a:gdLst/>
              <a:ahLst/>
              <a:cxnLst/>
              <a:rect r="r" b="b" t="t" l="l"/>
              <a:pathLst>
                <a:path h="918280" w="1007980">
                  <a:moveTo>
                    <a:pt x="0" y="0"/>
                  </a:moveTo>
                  <a:lnTo>
                    <a:pt x="1007980" y="0"/>
                  </a:lnTo>
                  <a:lnTo>
                    <a:pt x="1007980" y="918280"/>
                  </a:lnTo>
                  <a:lnTo>
                    <a:pt x="0" y="918280"/>
                  </a:lnTo>
                  <a:close/>
                </a:path>
              </a:pathLst>
            </a:custGeom>
            <a:blipFill>
              <a:blip r:embed="rId4"/>
              <a:stretch>
                <a:fillRect l="-8917" t="0" r="-8917" b="0"/>
              </a:stretch>
            </a:blipFill>
          </p:spPr>
        </p:sp>
      </p:grpSp>
      <p:grpSp>
        <p:nvGrpSpPr>
          <p:cNvPr name="Group 11" id="11"/>
          <p:cNvGrpSpPr/>
          <p:nvPr/>
        </p:nvGrpSpPr>
        <p:grpSpPr>
          <a:xfrm rot="0">
            <a:off x="13881267" y="2591101"/>
            <a:ext cx="3910896" cy="887439"/>
            <a:chOff x="0" y="0"/>
            <a:chExt cx="1217732" cy="276321"/>
          </a:xfrm>
        </p:grpSpPr>
        <p:sp>
          <p:nvSpPr>
            <p:cNvPr name="Freeform 12" id="12"/>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3" id="13"/>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Freeform 14" id="14"/>
          <p:cNvSpPr/>
          <p:nvPr/>
        </p:nvSpPr>
        <p:spPr>
          <a:xfrm flipH="false" flipV="false" rot="0">
            <a:off x="8131906" y="5912653"/>
            <a:ext cx="9660257" cy="3511708"/>
          </a:xfrm>
          <a:custGeom>
            <a:avLst/>
            <a:gdLst/>
            <a:ahLst/>
            <a:cxnLst/>
            <a:rect r="r" b="b" t="t" l="l"/>
            <a:pathLst>
              <a:path h="3511708" w="9660257">
                <a:moveTo>
                  <a:pt x="0" y="0"/>
                </a:moveTo>
                <a:lnTo>
                  <a:pt x="9660257" y="0"/>
                </a:lnTo>
                <a:lnTo>
                  <a:pt x="9660257" y="3511708"/>
                </a:lnTo>
                <a:lnTo>
                  <a:pt x="0" y="3511708"/>
                </a:lnTo>
                <a:lnTo>
                  <a:pt x="0" y="0"/>
                </a:lnTo>
                <a:close/>
              </a:path>
            </a:pathLst>
          </a:custGeom>
          <a:blipFill>
            <a:blip r:embed="rId5"/>
            <a:stretch>
              <a:fillRect l="0" t="0" r="0" b="0"/>
            </a:stretch>
          </a:blipFill>
        </p:spPr>
      </p:sp>
      <p:sp>
        <p:nvSpPr>
          <p:cNvPr name="TextBox 15" id="15"/>
          <p:cNvSpPr txBox="true"/>
          <p:nvPr/>
        </p:nvSpPr>
        <p:spPr>
          <a:xfrm rot="0">
            <a:off x="1890038" y="602287"/>
            <a:ext cx="15369262" cy="1236339"/>
          </a:xfrm>
          <a:prstGeom prst="rect">
            <a:avLst/>
          </a:prstGeom>
        </p:spPr>
        <p:txBody>
          <a:bodyPr anchor="t" rtlCol="false" tIns="0" lIns="0" bIns="0" rIns="0">
            <a:spAutoFit/>
          </a:bodyPr>
          <a:lstStyle/>
          <a:p>
            <a:pPr algn="ctr">
              <a:lnSpc>
                <a:spcPts val="10080"/>
              </a:lnSpc>
            </a:pPr>
            <a:r>
              <a:rPr lang="en-US" sz="7200">
                <a:solidFill>
                  <a:srgbClr val="23506A"/>
                </a:solidFill>
                <a:latin typeface="Rowdies"/>
                <a:ea typeface="Rowdies"/>
                <a:cs typeface="Rowdies"/>
                <a:sym typeface="Rowdies"/>
              </a:rPr>
              <a:t>With SMOTE: LogisticRegression</a:t>
            </a:r>
          </a:p>
        </p:txBody>
      </p:sp>
      <p:sp>
        <p:nvSpPr>
          <p:cNvPr name="TextBox 16" id="16"/>
          <p:cNvSpPr txBox="true"/>
          <p:nvPr/>
        </p:nvSpPr>
        <p:spPr>
          <a:xfrm rot="0">
            <a:off x="14006101" y="2703032"/>
            <a:ext cx="3661230" cy="530860"/>
          </a:xfrm>
          <a:prstGeom prst="rect">
            <a:avLst/>
          </a:prstGeom>
        </p:spPr>
        <p:txBody>
          <a:bodyPr anchor="t" rtlCol="false" tIns="0" lIns="0" bIns="0" rIns="0">
            <a:spAutoFit/>
          </a:bodyPr>
          <a:lstStyle/>
          <a:p>
            <a:pPr algn="r">
              <a:lnSpc>
                <a:spcPts val="4339"/>
              </a:lnSpc>
            </a:pPr>
            <a:r>
              <a:rPr lang="en-US" sz="3099">
                <a:solidFill>
                  <a:srgbClr val="FFFFFF"/>
                </a:solidFill>
                <a:latin typeface="ABeeZee Bold"/>
                <a:ea typeface="ABeeZee Bold"/>
                <a:cs typeface="ABeeZee Bold"/>
                <a:sym typeface="ABeeZee Bold"/>
              </a:rPr>
              <a:t>DESC</a:t>
            </a:r>
          </a:p>
        </p:txBody>
      </p:sp>
      <p:sp>
        <p:nvSpPr>
          <p:cNvPr name="TextBox 17" id="17"/>
          <p:cNvSpPr txBox="true"/>
          <p:nvPr/>
        </p:nvSpPr>
        <p:spPr>
          <a:xfrm rot="0">
            <a:off x="8511934" y="3779053"/>
            <a:ext cx="8900200" cy="2133600"/>
          </a:xfrm>
          <a:prstGeom prst="rect">
            <a:avLst/>
          </a:prstGeom>
        </p:spPr>
        <p:txBody>
          <a:bodyPr anchor="t" rtlCol="false" tIns="0" lIns="0" bIns="0" rIns="0">
            <a:spAutoFit/>
          </a:bodyPr>
          <a:lstStyle/>
          <a:p>
            <a:pPr algn="ctr">
              <a:lnSpc>
                <a:spcPts val="4200"/>
              </a:lnSpc>
            </a:pPr>
            <a:r>
              <a:rPr lang="en-US" sz="3000">
                <a:solidFill>
                  <a:srgbClr val="23506A"/>
                </a:solidFill>
                <a:latin typeface="ABeeZee"/>
                <a:ea typeface="ABeeZee"/>
                <a:cs typeface="ABeeZee"/>
                <a:sym typeface="ABeeZee"/>
              </a:rPr>
              <a:t>Best Parameters for Logistic Regression: {'C': 0.01, 'max_iter': 200, 'penalty': 'none', 'solver': 'lbfgs'}</a:t>
            </a:r>
          </a:p>
          <a:p>
            <a:pPr algn="ctr">
              <a:lnSpc>
                <a:spcPts val="420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8131906" y="3111952"/>
            <a:ext cx="9660257" cy="2545761"/>
            <a:chOff x="0" y="0"/>
            <a:chExt cx="3007905" cy="792671"/>
          </a:xfrm>
        </p:grpSpPr>
        <p:sp>
          <p:nvSpPr>
            <p:cNvPr name="Freeform 7" id="7"/>
            <p:cNvSpPr/>
            <p:nvPr/>
          </p:nvSpPr>
          <p:spPr>
            <a:xfrm flipH="false" flipV="false" rot="0">
              <a:off x="0" y="0"/>
              <a:ext cx="3007906" cy="792671"/>
            </a:xfrm>
            <a:custGeom>
              <a:avLst/>
              <a:gdLst/>
              <a:ahLst/>
              <a:cxnLst/>
              <a:rect r="r" b="b" t="t" l="l"/>
              <a:pathLst>
                <a:path h="792671" w="3007906">
                  <a:moveTo>
                    <a:pt x="0" y="0"/>
                  </a:moveTo>
                  <a:lnTo>
                    <a:pt x="3007906" y="0"/>
                  </a:lnTo>
                  <a:lnTo>
                    <a:pt x="3007906" y="792671"/>
                  </a:lnTo>
                  <a:lnTo>
                    <a:pt x="0" y="792671"/>
                  </a:lnTo>
                  <a:close/>
                </a:path>
              </a:pathLst>
            </a:custGeom>
            <a:solidFill>
              <a:srgbClr val="FFFFFF"/>
            </a:solidFill>
          </p:spPr>
        </p:sp>
        <p:sp>
          <p:nvSpPr>
            <p:cNvPr name="TextBox 8" id="8"/>
            <p:cNvSpPr txBox="true"/>
            <p:nvPr/>
          </p:nvSpPr>
          <p:spPr>
            <a:xfrm>
              <a:off x="0" y="-28575"/>
              <a:ext cx="3007905" cy="821246"/>
            </a:xfrm>
            <a:prstGeom prst="rect">
              <a:avLst/>
            </a:prstGeom>
          </p:spPr>
          <p:txBody>
            <a:bodyPr anchor="ctr" rtlCol="false" tIns="41342" lIns="41342" bIns="41342" rIns="41342"/>
            <a:lstStyle/>
            <a:p>
              <a:pPr algn="ctr">
                <a:lnSpc>
                  <a:spcPts val="2278"/>
                </a:lnSpc>
                <a:spcBef>
                  <a:spcPct val="0"/>
                </a:spcBef>
              </a:pPr>
            </a:p>
          </p:txBody>
        </p:sp>
      </p:grpSp>
      <p:grpSp>
        <p:nvGrpSpPr>
          <p:cNvPr name="Group 9" id="9"/>
          <p:cNvGrpSpPr/>
          <p:nvPr/>
        </p:nvGrpSpPr>
        <p:grpSpPr>
          <a:xfrm rot="0">
            <a:off x="848725" y="2861228"/>
            <a:ext cx="6506193" cy="5927209"/>
            <a:chOff x="0" y="0"/>
            <a:chExt cx="1007980" cy="918280"/>
          </a:xfrm>
        </p:grpSpPr>
        <p:sp>
          <p:nvSpPr>
            <p:cNvPr name="Freeform 10" id="10"/>
            <p:cNvSpPr/>
            <p:nvPr/>
          </p:nvSpPr>
          <p:spPr>
            <a:xfrm flipH="false" flipV="false" rot="0">
              <a:off x="0" y="0"/>
              <a:ext cx="1007980" cy="918280"/>
            </a:xfrm>
            <a:custGeom>
              <a:avLst/>
              <a:gdLst/>
              <a:ahLst/>
              <a:cxnLst/>
              <a:rect r="r" b="b" t="t" l="l"/>
              <a:pathLst>
                <a:path h="918280" w="1007980">
                  <a:moveTo>
                    <a:pt x="0" y="0"/>
                  </a:moveTo>
                  <a:lnTo>
                    <a:pt x="1007980" y="0"/>
                  </a:lnTo>
                  <a:lnTo>
                    <a:pt x="1007980" y="918280"/>
                  </a:lnTo>
                  <a:lnTo>
                    <a:pt x="0" y="918280"/>
                  </a:lnTo>
                  <a:close/>
                </a:path>
              </a:pathLst>
            </a:custGeom>
            <a:blipFill>
              <a:blip r:embed="rId4"/>
              <a:stretch>
                <a:fillRect l="-8917" t="0" r="-8917" b="0"/>
              </a:stretch>
            </a:blipFill>
          </p:spPr>
        </p:sp>
      </p:grpSp>
      <p:grpSp>
        <p:nvGrpSpPr>
          <p:cNvPr name="Group 11" id="11"/>
          <p:cNvGrpSpPr/>
          <p:nvPr/>
        </p:nvGrpSpPr>
        <p:grpSpPr>
          <a:xfrm rot="0">
            <a:off x="13881267" y="2591101"/>
            <a:ext cx="3910896" cy="887439"/>
            <a:chOff x="0" y="0"/>
            <a:chExt cx="1217732" cy="276321"/>
          </a:xfrm>
        </p:grpSpPr>
        <p:sp>
          <p:nvSpPr>
            <p:cNvPr name="Freeform 12" id="12"/>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3" id="13"/>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Freeform 14" id="14"/>
          <p:cNvSpPr/>
          <p:nvPr/>
        </p:nvSpPr>
        <p:spPr>
          <a:xfrm flipH="false" flipV="false" rot="0">
            <a:off x="8061990" y="6038713"/>
            <a:ext cx="9800090" cy="3195953"/>
          </a:xfrm>
          <a:custGeom>
            <a:avLst/>
            <a:gdLst/>
            <a:ahLst/>
            <a:cxnLst/>
            <a:rect r="r" b="b" t="t" l="l"/>
            <a:pathLst>
              <a:path h="3195953" w="9800090">
                <a:moveTo>
                  <a:pt x="0" y="0"/>
                </a:moveTo>
                <a:lnTo>
                  <a:pt x="9800090" y="0"/>
                </a:lnTo>
                <a:lnTo>
                  <a:pt x="9800090" y="3195953"/>
                </a:lnTo>
                <a:lnTo>
                  <a:pt x="0" y="3195953"/>
                </a:lnTo>
                <a:lnTo>
                  <a:pt x="0" y="0"/>
                </a:lnTo>
                <a:close/>
              </a:path>
            </a:pathLst>
          </a:custGeom>
          <a:blipFill>
            <a:blip r:embed="rId5"/>
            <a:stretch>
              <a:fillRect l="0" t="0" r="0" b="0"/>
            </a:stretch>
          </a:blipFill>
        </p:spPr>
      </p:sp>
      <p:sp>
        <p:nvSpPr>
          <p:cNvPr name="TextBox 15" id="15"/>
          <p:cNvSpPr txBox="true"/>
          <p:nvPr/>
        </p:nvSpPr>
        <p:spPr>
          <a:xfrm rot="0">
            <a:off x="2590058" y="602287"/>
            <a:ext cx="13246658" cy="1236339"/>
          </a:xfrm>
          <a:prstGeom prst="rect">
            <a:avLst/>
          </a:prstGeom>
        </p:spPr>
        <p:txBody>
          <a:bodyPr anchor="t" rtlCol="false" tIns="0" lIns="0" bIns="0" rIns="0">
            <a:spAutoFit/>
          </a:bodyPr>
          <a:lstStyle/>
          <a:p>
            <a:pPr algn="ctr">
              <a:lnSpc>
                <a:spcPts val="10080"/>
              </a:lnSpc>
            </a:pPr>
            <a:r>
              <a:rPr lang="en-US" sz="7200">
                <a:solidFill>
                  <a:srgbClr val="23506A"/>
                </a:solidFill>
                <a:latin typeface="Rowdies"/>
                <a:ea typeface="Rowdies"/>
                <a:cs typeface="Rowdies"/>
                <a:sym typeface="Rowdies"/>
              </a:rPr>
              <a:t>With SMOTE: RandomForest</a:t>
            </a:r>
          </a:p>
        </p:txBody>
      </p:sp>
      <p:sp>
        <p:nvSpPr>
          <p:cNvPr name="TextBox 16" id="16"/>
          <p:cNvSpPr txBox="true"/>
          <p:nvPr/>
        </p:nvSpPr>
        <p:spPr>
          <a:xfrm rot="0">
            <a:off x="14006101" y="2703032"/>
            <a:ext cx="3661230" cy="530860"/>
          </a:xfrm>
          <a:prstGeom prst="rect">
            <a:avLst/>
          </a:prstGeom>
        </p:spPr>
        <p:txBody>
          <a:bodyPr anchor="t" rtlCol="false" tIns="0" lIns="0" bIns="0" rIns="0">
            <a:spAutoFit/>
          </a:bodyPr>
          <a:lstStyle/>
          <a:p>
            <a:pPr algn="r">
              <a:lnSpc>
                <a:spcPts val="4339"/>
              </a:lnSpc>
            </a:pPr>
            <a:r>
              <a:rPr lang="en-US" sz="3099">
                <a:solidFill>
                  <a:srgbClr val="FFFFFF"/>
                </a:solidFill>
                <a:latin typeface="ABeeZee Bold"/>
                <a:ea typeface="ABeeZee Bold"/>
                <a:cs typeface="ABeeZee Bold"/>
                <a:sym typeface="ABeeZee Bold"/>
              </a:rPr>
              <a:t>DESC</a:t>
            </a:r>
          </a:p>
        </p:txBody>
      </p:sp>
      <p:sp>
        <p:nvSpPr>
          <p:cNvPr name="TextBox 17" id="17"/>
          <p:cNvSpPr txBox="true"/>
          <p:nvPr/>
        </p:nvSpPr>
        <p:spPr>
          <a:xfrm rot="0">
            <a:off x="8511934" y="3779053"/>
            <a:ext cx="8900200" cy="1600200"/>
          </a:xfrm>
          <a:prstGeom prst="rect">
            <a:avLst/>
          </a:prstGeom>
        </p:spPr>
        <p:txBody>
          <a:bodyPr anchor="t" rtlCol="false" tIns="0" lIns="0" bIns="0" rIns="0">
            <a:spAutoFit/>
          </a:bodyPr>
          <a:lstStyle/>
          <a:p>
            <a:pPr algn="ctr">
              <a:lnSpc>
                <a:spcPts val="4200"/>
              </a:lnSpc>
            </a:pPr>
            <a:r>
              <a:rPr lang="en-US" sz="3000">
                <a:solidFill>
                  <a:srgbClr val="23506A"/>
                </a:solidFill>
                <a:latin typeface="ABeeZee"/>
                <a:ea typeface="ABeeZee"/>
                <a:cs typeface="ABeeZee"/>
                <a:sym typeface="ABeeZee"/>
              </a:rPr>
              <a:t>Best Parameters for Random Forest Classifier: {'max_depth': 10, 'n_estimators': 100}</a:t>
            </a:r>
          </a:p>
          <a:p>
            <a:pPr algn="ctr">
              <a:lnSpc>
                <a:spcPts val="4200"/>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8131906" y="3111952"/>
            <a:ext cx="9660257" cy="2545761"/>
            <a:chOff x="0" y="0"/>
            <a:chExt cx="3007905" cy="792671"/>
          </a:xfrm>
        </p:grpSpPr>
        <p:sp>
          <p:nvSpPr>
            <p:cNvPr name="Freeform 7" id="7"/>
            <p:cNvSpPr/>
            <p:nvPr/>
          </p:nvSpPr>
          <p:spPr>
            <a:xfrm flipH="false" flipV="false" rot="0">
              <a:off x="0" y="0"/>
              <a:ext cx="3007906" cy="792671"/>
            </a:xfrm>
            <a:custGeom>
              <a:avLst/>
              <a:gdLst/>
              <a:ahLst/>
              <a:cxnLst/>
              <a:rect r="r" b="b" t="t" l="l"/>
              <a:pathLst>
                <a:path h="792671" w="3007906">
                  <a:moveTo>
                    <a:pt x="0" y="0"/>
                  </a:moveTo>
                  <a:lnTo>
                    <a:pt x="3007906" y="0"/>
                  </a:lnTo>
                  <a:lnTo>
                    <a:pt x="3007906" y="792671"/>
                  </a:lnTo>
                  <a:lnTo>
                    <a:pt x="0" y="792671"/>
                  </a:lnTo>
                  <a:close/>
                </a:path>
              </a:pathLst>
            </a:custGeom>
            <a:solidFill>
              <a:srgbClr val="FFFFFF"/>
            </a:solidFill>
          </p:spPr>
        </p:sp>
        <p:sp>
          <p:nvSpPr>
            <p:cNvPr name="TextBox 8" id="8"/>
            <p:cNvSpPr txBox="true"/>
            <p:nvPr/>
          </p:nvSpPr>
          <p:spPr>
            <a:xfrm>
              <a:off x="0" y="-28575"/>
              <a:ext cx="3007905" cy="821246"/>
            </a:xfrm>
            <a:prstGeom prst="rect">
              <a:avLst/>
            </a:prstGeom>
          </p:spPr>
          <p:txBody>
            <a:bodyPr anchor="ctr" rtlCol="false" tIns="41342" lIns="41342" bIns="41342" rIns="41342"/>
            <a:lstStyle/>
            <a:p>
              <a:pPr algn="ctr">
                <a:lnSpc>
                  <a:spcPts val="2278"/>
                </a:lnSpc>
                <a:spcBef>
                  <a:spcPct val="0"/>
                </a:spcBef>
              </a:pPr>
            </a:p>
          </p:txBody>
        </p:sp>
      </p:grpSp>
      <p:grpSp>
        <p:nvGrpSpPr>
          <p:cNvPr name="Group 9" id="9"/>
          <p:cNvGrpSpPr/>
          <p:nvPr/>
        </p:nvGrpSpPr>
        <p:grpSpPr>
          <a:xfrm rot="0">
            <a:off x="848725" y="2861228"/>
            <a:ext cx="6506193" cy="5927209"/>
            <a:chOff x="0" y="0"/>
            <a:chExt cx="1007980" cy="918280"/>
          </a:xfrm>
        </p:grpSpPr>
        <p:sp>
          <p:nvSpPr>
            <p:cNvPr name="Freeform 10" id="10"/>
            <p:cNvSpPr/>
            <p:nvPr/>
          </p:nvSpPr>
          <p:spPr>
            <a:xfrm flipH="false" flipV="false" rot="0">
              <a:off x="0" y="0"/>
              <a:ext cx="1007980" cy="918280"/>
            </a:xfrm>
            <a:custGeom>
              <a:avLst/>
              <a:gdLst/>
              <a:ahLst/>
              <a:cxnLst/>
              <a:rect r="r" b="b" t="t" l="l"/>
              <a:pathLst>
                <a:path h="918280" w="1007980">
                  <a:moveTo>
                    <a:pt x="0" y="0"/>
                  </a:moveTo>
                  <a:lnTo>
                    <a:pt x="1007980" y="0"/>
                  </a:lnTo>
                  <a:lnTo>
                    <a:pt x="1007980" y="918280"/>
                  </a:lnTo>
                  <a:lnTo>
                    <a:pt x="0" y="918280"/>
                  </a:lnTo>
                  <a:close/>
                </a:path>
              </a:pathLst>
            </a:custGeom>
            <a:blipFill>
              <a:blip r:embed="rId4"/>
              <a:stretch>
                <a:fillRect l="-8917" t="0" r="-8917" b="0"/>
              </a:stretch>
            </a:blipFill>
          </p:spPr>
        </p:sp>
      </p:grpSp>
      <p:grpSp>
        <p:nvGrpSpPr>
          <p:cNvPr name="Group 11" id="11"/>
          <p:cNvGrpSpPr/>
          <p:nvPr/>
        </p:nvGrpSpPr>
        <p:grpSpPr>
          <a:xfrm rot="0">
            <a:off x="13881267" y="2591101"/>
            <a:ext cx="3910896" cy="887439"/>
            <a:chOff x="0" y="0"/>
            <a:chExt cx="1217732" cy="276321"/>
          </a:xfrm>
        </p:grpSpPr>
        <p:sp>
          <p:nvSpPr>
            <p:cNvPr name="Freeform 12" id="12"/>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3" id="13"/>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Freeform 14" id="14"/>
          <p:cNvSpPr/>
          <p:nvPr/>
        </p:nvSpPr>
        <p:spPr>
          <a:xfrm flipH="false" flipV="false" rot="0">
            <a:off x="8131906" y="5824833"/>
            <a:ext cx="9660257" cy="3654900"/>
          </a:xfrm>
          <a:custGeom>
            <a:avLst/>
            <a:gdLst/>
            <a:ahLst/>
            <a:cxnLst/>
            <a:rect r="r" b="b" t="t" l="l"/>
            <a:pathLst>
              <a:path h="3654900" w="9660257">
                <a:moveTo>
                  <a:pt x="0" y="0"/>
                </a:moveTo>
                <a:lnTo>
                  <a:pt x="9660257" y="0"/>
                </a:lnTo>
                <a:lnTo>
                  <a:pt x="9660257" y="3654900"/>
                </a:lnTo>
                <a:lnTo>
                  <a:pt x="0" y="3654900"/>
                </a:lnTo>
                <a:lnTo>
                  <a:pt x="0" y="0"/>
                </a:lnTo>
                <a:close/>
              </a:path>
            </a:pathLst>
          </a:custGeom>
          <a:blipFill>
            <a:blip r:embed="rId5"/>
            <a:stretch>
              <a:fillRect l="0" t="0" r="0" b="0"/>
            </a:stretch>
          </a:blipFill>
        </p:spPr>
      </p:sp>
      <p:sp>
        <p:nvSpPr>
          <p:cNvPr name="TextBox 15" id="15"/>
          <p:cNvSpPr txBox="true"/>
          <p:nvPr/>
        </p:nvSpPr>
        <p:spPr>
          <a:xfrm rot="0">
            <a:off x="3137899" y="602287"/>
            <a:ext cx="12698817" cy="1236339"/>
          </a:xfrm>
          <a:prstGeom prst="rect">
            <a:avLst/>
          </a:prstGeom>
        </p:spPr>
        <p:txBody>
          <a:bodyPr anchor="t" rtlCol="false" tIns="0" lIns="0" bIns="0" rIns="0">
            <a:spAutoFit/>
          </a:bodyPr>
          <a:lstStyle/>
          <a:p>
            <a:pPr algn="ctr">
              <a:lnSpc>
                <a:spcPts val="10080"/>
              </a:lnSpc>
            </a:pPr>
            <a:r>
              <a:rPr lang="en-US" sz="7200">
                <a:solidFill>
                  <a:srgbClr val="23506A"/>
                </a:solidFill>
                <a:latin typeface="Rowdies"/>
                <a:ea typeface="Rowdies"/>
                <a:cs typeface="Rowdies"/>
                <a:sym typeface="Rowdies"/>
              </a:rPr>
              <a:t>With SMOTE: </a:t>
            </a:r>
            <a:r>
              <a:rPr lang="en-US" sz="7200">
                <a:solidFill>
                  <a:srgbClr val="23506A"/>
                </a:solidFill>
                <a:latin typeface="Rowdies"/>
                <a:ea typeface="Rowdies"/>
                <a:cs typeface="Rowdies"/>
                <a:sym typeface="Rowdies"/>
              </a:rPr>
              <a:t>XGBoost</a:t>
            </a:r>
          </a:p>
        </p:txBody>
      </p:sp>
      <p:sp>
        <p:nvSpPr>
          <p:cNvPr name="TextBox 16" id="16"/>
          <p:cNvSpPr txBox="true"/>
          <p:nvPr/>
        </p:nvSpPr>
        <p:spPr>
          <a:xfrm rot="0">
            <a:off x="14006101" y="2703032"/>
            <a:ext cx="3661230" cy="530860"/>
          </a:xfrm>
          <a:prstGeom prst="rect">
            <a:avLst/>
          </a:prstGeom>
        </p:spPr>
        <p:txBody>
          <a:bodyPr anchor="t" rtlCol="false" tIns="0" lIns="0" bIns="0" rIns="0">
            <a:spAutoFit/>
          </a:bodyPr>
          <a:lstStyle/>
          <a:p>
            <a:pPr algn="r">
              <a:lnSpc>
                <a:spcPts val="4339"/>
              </a:lnSpc>
            </a:pPr>
            <a:r>
              <a:rPr lang="en-US" sz="3099">
                <a:solidFill>
                  <a:srgbClr val="FFFFFF"/>
                </a:solidFill>
                <a:latin typeface="ABeeZee Bold"/>
                <a:ea typeface="ABeeZee Bold"/>
                <a:cs typeface="ABeeZee Bold"/>
                <a:sym typeface="ABeeZee Bold"/>
              </a:rPr>
              <a:t>DESC</a:t>
            </a:r>
          </a:p>
        </p:txBody>
      </p:sp>
      <p:sp>
        <p:nvSpPr>
          <p:cNvPr name="TextBox 17" id="17"/>
          <p:cNvSpPr txBox="true"/>
          <p:nvPr/>
        </p:nvSpPr>
        <p:spPr>
          <a:xfrm rot="0">
            <a:off x="8511934" y="3779053"/>
            <a:ext cx="8900200" cy="2133600"/>
          </a:xfrm>
          <a:prstGeom prst="rect">
            <a:avLst/>
          </a:prstGeom>
        </p:spPr>
        <p:txBody>
          <a:bodyPr anchor="t" rtlCol="false" tIns="0" lIns="0" bIns="0" rIns="0">
            <a:spAutoFit/>
          </a:bodyPr>
          <a:lstStyle/>
          <a:p>
            <a:pPr algn="ctr">
              <a:lnSpc>
                <a:spcPts val="4200"/>
              </a:lnSpc>
            </a:pPr>
            <a:r>
              <a:rPr lang="en-US" sz="3000">
                <a:solidFill>
                  <a:srgbClr val="23506A"/>
                </a:solidFill>
                <a:latin typeface="ABeeZee"/>
                <a:ea typeface="ABeeZee"/>
                <a:cs typeface="ABeeZee"/>
                <a:sym typeface="ABeeZee"/>
              </a:rPr>
              <a:t>Best Parameters for XGB Classifier: {'gamma': 0, 'learning_rate': 0.2, 'max_depth': 3, 'n_estimators': 200}</a:t>
            </a:r>
          </a:p>
          <a:p>
            <a:pPr algn="ctr">
              <a:lnSpc>
                <a:spcPts val="420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28700" y="2676376"/>
            <a:ext cx="11936122" cy="3475726"/>
          </a:xfrm>
          <a:custGeom>
            <a:avLst/>
            <a:gdLst/>
            <a:ahLst/>
            <a:cxnLst/>
            <a:rect r="r" b="b" t="t" l="l"/>
            <a:pathLst>
              <a:path h="3475726" w="11936122">
                <a:moveTo>
                  <a:pt x="0" y="0"/>
                </a:moveTo>
                <a:lnTo>
                  <a:pt x="11936122" y="0"/>
                </a:lnTo>
                <a:lnTo>
                  <a:pt x="11936122" y="3475727"/>
                </a:lnTo>
                <a:lnTo>
                  <a:pt x="0" y="3475727"/>
                </a:lnTo>
                <a:lnTo>
                  <a:pt x="0" y="0"/>
                </a:lnTo>
                <a:close/>
              </a:path>
            </a:pathLst>
          </a:custGeom>
          <a:blipFill>
            <a:blip r:embed="rId4"/>
            <a:stretch>
              <a:fillRect l="0" t="0" r="0" b="0"/>
            </a:stretch>
          </a:blipFill>
        </p:spPr>
      </p:sp>
      <p:sp>
        <p:nvSpPr>
          <p:cNvPr name="Freeform 7" id="7"/>
          <p:cNvSpPr/>
          <p:nvPr/>
        </p:nvSpPr>
        <p:spPr>
          <a:xfrm flipH="false" flipV="false" rot="0">
            <a:off x="5315148" y="6430971"/>
            <a:ext cx="11944152" cy="3439348"/>
          </a:xfrm>
          <a:custGeom>
            <a:avLst/>
            <a:gdLst/>
            <a:ahLst/>
            <a:cxnLst/>
            <a:rect r="r" b="b" t="t" l="l"/>
            <a:pathLst>
              <a:path h="3439348" w="11944152">
                <a:moveTo>
                  <a:pt x="0" y="0"/>
                </a:moveTo>
                <a:lnTo>
                  <a:pt x="11944152" y="0"/>
                </a:lnTo>
                <a:lnTo>
                  <a:pt x="11944152" y="3439348"/>
                </a:lnTo>
                <a:lnTo>
                  <a:pt x="0" y="3439348"/>
                </a:lnTo>
                <a:lnTo>
                  <a:pt x="0" y="0"/>
                </a:lnTo>
                <a:close/>
              </a:path>
            </a:pathLst>
          </a:custGeom>
          <a:blipFill>
            <a:blip r:embed="rId5"/>
            <a:stretch>
              <a:fillRect l="0" t="0" r="0" b="0"/>
            </a:stretch>
          </a:blipFill>
        </p:spPr>
      </p:sp>
      <p:sp>
        <p:nvSpPr>
          <p:cNvPr name="TextBox 8" id="8"/>
          <p:cNvSpPr txBox="true"/>
          <p:nvPr/>
        </p:nvSpPr>
        <p:spPr>
          <a:xfrm rot="0">
            <a:off x="1978682" y="587524"/>
            <a:ext cx="14330637" cy="1450976"/>
          </a:xfrm>
          <a:prstGeom prst="rect">
            <a:avLst/>
          </a:prstGeom>
        </p:spPr>
        <p:txBody>
          <a:bodyPr anchor="t" rtlCol="false" tIns="0" lIns="0" bIns="0" rIns="0">
            <a:spAutoFit/>
          </a:bodyPr>
          <a:lstStyle/>
          <a:p>
            <a:pPr algn="ctr">
              <a:lnSpc>
                <a:spcPts val="11899"/>
              </a:lnSpc>
            </a:pPr>
            <a:r>
              <a:rPr lang="en-US" sz="8499">
                <a:solidFill>
                  <a:srgbClr val="23506A"/>
                </a:solidFill>
                <a:latin typeface="Rowdies"/>
                <a:ea typeface="Rowdies"/>
                <a:cs typeface="Rowdies"/>
                <a:sym typeface="Rowdies"/>
              </a:rPr>
              <a:t>Finding The Best Model</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sp>
        <p:nvSpPr>
          <p:cNvPr name="Freeform 2" id="2"/>
          <p:cNvSpPr/>
          <p:nvPr/>
        </p:nvSpPr>
        <p:spPr>
          <a:xfrm flipH="false" flipV="false" rot="-1438194">
            <a:off x="-3776543" y="48251"/>
            <a:ext cx="11230094" cy="8455325"/>
          </a:xfrm>
          <a:custGeom>
            <a:avLst/>
            <a:gdLst/>
            <a:ahLst/>
            <a:cxnLst/>
            <a:rect r="r" b="b" t="t" l="l"/>
            <a:pathLst>
              <a:path h="8455325" w="11230094">
                <a:moveTo>
                  <a:pt x="0" y="0"/>
                </a:moveTo>
                <a:lnTo>
                  <a:pt x="11230094" y="0"/>
                </a:lnTo>
                <a:lnTo>
                  <a:pt x="11230094" y="8455325"/>
                </a:lnTo>
                <a:lnTo>
                  <a:pt x="0" y="8455325"/>
                </a:lnTo>
                <a:lnTo>
                  <a:pt x="0" y="0"/>
                </a:lnTo>
                <a:close/>
              </a:path>
            </a:pathLst>
          </a:custGeom>
          <a:blipFill>
            <a:blip r:embed="rId2">
              <a:alphaModFix amt="34000"/>
            </a:blip>
            <a:stretch>
              <a:fillRect l="0" t="0" r="0" b="0"/>
            </a:stretch>
          </a:blipFill>
        </p:spPr>
      </p:sp>
      <p:sp>
        <p:nvSpPr>
          <p:cNvPr name="Freeform 3" id="3"/>
          <p:cNvSpPr/>
          <p:nvPr/>
        </p:nvSpPr>
        <p:spPr>
          <a:xfrm flipH="false" flipV="false" rot="0">
            <a:off x="0" y="-76275"/>
            <a:ext cx="4652240" cy="3948589"/>
          </a:xfrm>
          <a:custGeom>
            <a:avLst/>
            <a:gdLst/>
            <a:ahLst/>
            <a:cxnLst/>
            <a:rect r="r" b="b" t="t" l="l"/>
            <a:pathLst>
              <a:path h="3948589" w="4652240">
                <a:moveTo>
                  <a:pt x="0" y="0"/>
                </a:moveTo>
                <a:lnTo>
                  <a:pt x="4652240" y="0"/>
                </a:lnTo>
                <a:lnTo>
                  <a:pt x="4652240" y="3948590"/>
                </a:lnTo>
                <a:lnTo>
                  <a:pt x="0" y="39485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51277" y="6957435"/>
            <a:ext cx="19670701" cy="7573220"/>
          </a:xfrm>
          <a:custGeom>
            <a:avLst/>
            <a:gdLst/>
            <a:ahLst/>
            <a:cxnLst/>
            <a:rect r="r" b="b" t="t" l="l"/>
            <a:pathLst>
              <a:path h="7573220" w="19670701">
                <a:moveTo>
                  <a:pt x="0" y="0"/>
                </a:moveTo>
                <a:lnTo>
                  <a:pt x="19670700" y="0"/>
                </a:lnTo>
                <a:lnTo>
                  <a:pt x="19670700" y="7573220"/>
                </a:lnTo>
                <a:lnTo>
                  <a:pt x="0" y="75732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621584" y="553112"/>
            <a:ext cx="1820434" cy="951177"/>
          </a:xfrm>
          <a:custGeom>
            <a:avLst/>
            <a:gdLst/>
            <a:ahLst/>
            <a:cxnLst/>
            <a:rect r="r" b="b" t="t" l="l"/>
            <a:pathLst>
              <a:path h="951177" w="1820434">
                <a:moveTo>
                  <a:pt x="0" y="0"/>
                </a:moveTo>
                <a:lnTo>
                  <a:pt x="1820433" y="0"/>
                </a:lnTo>
                <a:lnTo>
                  <a:pt x="1820433" y="951176"/>
                </a:lnTo>
                <a:lnTo>
                  <a:pt x="0" y="951176"/>
                </a:lnTo>
                <a:lnTo>
                  <a:pt x="0" y="0"/>
                </a:lnTo>
                <a:close/>
              </a:path>
            </a:pathLst>
          </a:custGeom>
          <a:blipFill>
            <a:blip r:embed="rId7"/>
            <a:stretch>
              <a:fillRect l="0" t="0" r="0" b="0"/>
            </a:stretch>
          </a:blipFill>
        </p:spPr>
      </p:sp>
      <p:sp>
        <p:nvSpPr>
          <p:cNvPr name="Freeform 6" id="6"/>
          <p:cNvSpPr/>
          <p:nvPr/>
        </p:nvSpPr>
        <p:spPr>
          <a:xfrm flipH="false" flipV="false" rot="0">
            <a:off x="15175301" y="398682"/>
            <a:ext cx="3356763" cy="1661598"/>
          </a:xfrm>
          <a:custGeom>
            <a:avLst/>
            <a:gdLst/>
            <a:ahLst/>
            <a:cxnLst/>
            <a:rect r="r" b="b" t="t" l="l"/>
            <a:pathLst>
              <a:path h="1661598" w="3356763">
                <a:moveTo>
                  <a:pt x="0" y="0"/>
                </a:moveTo>
                <a:lnTo>
                  <a:pt x="3356763" y="0"/>
                </a:lnTo>
                <a:lnTo>
                  <a:pt x="3356763" y="1661598"/>
                </a:lnTo>
                <a:lnTo>
                  <a:pt x="0" y="1661598"/>
                </a:lnTo>
                <a:lnTo>
                  <a:pt x="0" y="0"/>
                </a:lnTo>
                <a:close/>
              </a:path>
            </a:pathLst>
          </a:custGeom>
          <a:blipFill>
            <a:blip r:embed="rId8"/>
            <a:stretch>
              <a:fillRect l="0" t="0" r="0" b="0"/>
            </a:stretch>
          </a:blipFill>
        </p:spPr>
      </p:sp>
      <p:sp>
        <p:nvSpPr>
          <p:cNvPr name="TextBox 7" id="7"/>
          <p:cNvSpPr txBox="true"/>
          <p:nvPr/>
        </p:nvSpPr>
        <p:spPr>
          <a:xfrm rot="0">
            <a:off x="9144000" y="1404307"/>
            <a:ext cx="4720294" cy="1019176"/>
          </a:xfrm>
          <a:prstGeom prst="rect">
            <a:avLst/>
          </a:prstGeom>
        </p:spPr>
        <p:txBody>
          <a:bodyPr anchor="t" rtlCol="false" tIns="0" lIns="0" bIns="0" rIns="0">
            <a:spAutoFit/>
          </a:bodyPr>
          <a:lstStyle/>
          <a:p>
            <a:pPr algn="ctr">
              <a:lnSpc>
                <a:spcPts val="8399"/>
              </a:lnSpc>
            </a:pPr>
            <a:r>
              <a:rPr lang="en-US" sz="5999">
                <a:solidFill>
                  <a:srgbClr val="FFFFFF"/>
                </a:solidFill>
                <a:latin typeface="Rowdies"/>
                <a:ea typeface="Rowdies"/>
                <a:cs typeface="Rowdies"/>
                <a:sym typeface="Rowdies"/>
              </a:rPr>
              <a:t>Conclusion</a:t>
            </a:r>
          </a:p>
        </p:txBody>
      </p:sp>
      <p:sp>
        <p:nvSpPr>
          <p:cNvPr name="TextBox 8" id="8"/>
          <p:cNvSpPr txBox="true"/>
          <p:nvPr/>
        </p:nvSpPr>
        <p:spPr>
          <a:xfrm rot="0">
            <a:off x="2968466" y="2997692"/>
            <a:ext cx="15015178" cy="2390140"/>
          </a:xfrm>
          <a:prstGeom prst="rect">
            <a:avLst/>
          </a:prstGeom>
        </p:spPr>
        <p:txBody>
          <a:bodyPr anchor="t" rtlCol="false" tIns="0" lIns="0" bIns="0" rIns="0">
            <a:spAutoFit/>
          </a:bodyPr>
          <a:lstStyle/>
          <a:p>
            <a:pPr algn="ctr">
              <a:lnSpc>
                <a:spcPts val="4759"/>
              </a:lnSpc>
            </a:pPr>
            <a:r>
              <a:rPr lang="en-US" sz="3399">
                <a:solidFill>
                  <a:srgbClr val="FFFFFF"/>
                </a:solidFill>
                <a:latin typeface="ABeeZee"/>
                <a:ea typeface="ABeeZee"/>
                <a:cs typeface="ABeeZee"/>
                <a:sym typeface="ABeeZee"/>
              </a:rPr>
              <a:t>The best algorithm for titanic survival prediction is Random Forest with SMOTE. It achieved a high test accuracy of 85.96% and validation accuracy of 82.68%.</a:t>
            </a:r>
          </a:p>
          <a:p>
            <a:pPr algn="ctr">
              <a:lnSpc>
                <a:spcPts val="4759"/>
              </a:lnSpc>
            </a:pPr>
          </a:p>
        </p:txBody>
      </p:sp>
      <p:sp>
        <p:nvSpPr>
          <p:cNvPr name="TextBox 9" id="9"/>
          <p:cNvSpPr txBox="true"/>
          <p:nvPr/>
        </p:nvSpPr>
        <p:spPr>
          <a:xfrm rot="0">
            <a:off x="244064" y="5067300"/>
            <a:ext cx="18288000" cy="5990590"/>
          </a:xfrm>
          <a:prstGeom prst="rect">
            <a:avLst/>
          </a:prstGeom>
        </p:spPr>
        <p:txBody>
          <a:bodyPr anchor="t" rtlCol="false" tIns="0" lIns="0" bIns="0" rIns="0">
            <a:spAutoFit/>
          </a:bodyPr>
          <a:lstStyle/>
          <a:p>
            <a:pPr algn="ctr">
              <a:lnSpc>
                <a:spcPts val="4759"/>
              </a:lnSpc>
            </a:pPr>
            <a:r>
              <a:rPr lang="en-US" sz="3399">
                <a:solidFill>
                  <a:srgbClr val="FFFFFF"/>
                </a:solidFill>
                <a:latin typeface="ABeeZee"/>
                <a:ea typeface="ABeeZee"/>
                <a:cs typeface="ABeeZee"/>
                <a:sym typeface="ABeeZee"/>
              </a:rPr>
              <a:t>In predicting survival, where the focus is on identifying those who survived, Random Forest with SMOTE offers a precision of 0.88, which is slightly lower than XGBoost with SMOTE at 0.89. However, it stands out with a higher recall of 0.85, compared to XGBoost's 0.82. This higher recall is particularly important because it means the model is better at correctly identifying those who survived, thereby reducing the chances of missing true positive cases and minimizing false negatives. Overall, Random Forest with SMOTE combines high accuracy, improved recall, and stability, making it the most reliable choice for survival prediction.</a:t>
            </a:r>
          </a:p>
          <a:p>
            <a:pPr algn="ctr">
              <a:lnSpc>
                <a:spcPts val="4759"/>
              </a:lnSpc>
            </a:pPr>
          </a:p>
          <a:p>
            <a:pPr algn="ctr">
              <a:lnSpc>
                <a:spcPts val="4759"/>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sp>
        <p:nvSpPr>
          <p:cNvPr name="Freeform 2" id="2"/>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890426" y="287051"/>
            <a:ext cx="10254229" cy="8352535"/>
          </a:xfrm>
          <a:custGeom>
            <a:avLst/>
            <a:gdLst/>
            <a:ahLst/>
            <a:cxnLst/>
            <a:rect r="r" b="b" t="t" l="l"/>
            <a:pathLst>
              <a:path h="8352535" w="10254229">
                <a:moveTo>
                  <a:pt x="0" y="0"/>
                </a:moveTo>
                <a:lnTo>
                  <a:pt x="10254229" y="0"/>
                </a:lnTo>
                <a:lnTo>
                  <a:pt x="10254229" y="8352535"/>
                </a:lnTo>
                <a:lnTo>
                  <a:pt x="0" y="8352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75877" y="1170347"/>
            <a:ext cx="8609481" cy="7012814"/>
          </a:xfrm>
          <a:custGeom>
            <a:avLst/>
            <a:gdLst/>
            <a:ahLst/>
            <a:cxnLst/>
            <a:rect r="r" b="b" t="t" l="l"/>
            <a:pathLst>
              <a:path h="7012814" w="8609481">
                <a:moveTo>
                  <a:pt x="0" y="0"/>
                </a:moveTo>
                <a:lnTo>
                  <a:pt x="8609481" y="0"/>
                </a:lnTo>
                <a:lnTo>
                  <a:pt x="8609481" y="7012813"/>
                </a:lnTo>
                <a:lnTo>
                  <a:pt x="0" y="7012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142657" y="2347521"/>
            <a:ext cx="7389335" cy="3471093"/>
          </a:xfrm>
          <a:prstGeom prst="rect">
            <a:avLst/>
          </a:prstGeom>
        </p:spPr>
        <p:txBody>
          <a:bodyPr anchor="t" rtlCol="false" tIns="0" lIns="0" bIns="0" rIns="0">
            <a:spAutoFit/>
          </a:bodyPr>
          <a:lstStyle/>
          <a:p>
            <a:pPr algn="ctr">
              <a:lnSpc>
                <a:spcPts val="13901"/>
              </a:lnSpc>
            </a:pPr>
            <a:r>
              <a:rPr lang="en-US" sz="9929">
                <a:solidFill>
                  <a:srgbClr val="FFFFFF"/>
                </a:solidFill>
                <a:latin typeface="Rowdies"/>
                <a:ea typeface="Rowdies"/>
                <a:cs typeface="Rowdies"/>
                <a:sym typeface="Rowdies"/>
              </a:rPr>
              <a:t>Thank you for today!</a:t>
            </a:r>
          </a:p>
        </p:txBody>
      </p:sp>
      <p:sp>
        <p:nvSpPr>
          <p:cNvPr name="Freeform 6" id="6"/>
          <p:cNvSpPr/>
          <p:nvPr/>
        </p:nvSpPr>
        <p:spPr>
          <a:xfrm flipH="true" flipV="false" rot="74276">
            <a:off x="3610510" y="736363"/>
            <a:ext cx="3019977" cy="1434489"/>
          </a:xfrm>
          <a:custGeom>
            <a:avLst/>
            <a:gdLst/>
            <a:ahLst/>
            <a:cxnLst/>
            <a:rect r="r" b="b" t="t" l="l"/>
            <a:pathLst>
              <a:path h="1434489" w="3019977">
                <a:moveTo>
                  <a:pt x="3019977" y="0"/>
                </a:moveTo>
                <a:lnTo>
                  <a:pt x="0" y="0"/>
                </a:lnTo>
                <a:lnTo>
                  <a:pt x="0" y="1434489"/>
                </a:lnTo>
                <a:lnTo>
                  <a:pt x="3019977" y="1434489"/>
                </a:lnTo>
                <a:lnTo>
                  <a:pt x="3019977"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4471062" y="4138640"/>
            <a:ext cx="410455" cy="4104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142657" y="4853299"/>
            <a:ext cx="258055" cy="25805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253835" y="5528327"/>
            <a:ext cx="217227" cy="2172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3390903" y="3826955"/>
            <a:ext cx="2453156" cy="2688390"/>
          </a:xfrm>
          <a:custGeom>
            <a:avLst/>
            <a:gdLst/>
            <a:ahLst/>
            <a:cxnLst/>
            <a:rect r="r" b="b" t="t" l="l"/>
            <a:pathLst>
              <a:path h="2688390" w="2453156">
                <a:moveTo>
                  <a:pt x="0" y="0"/>
                </a:moveTo>
                <a:lnTo>
                  <a:pt x="2453156" y="0"/>
                </a:lnTo>
                <a:lnTo>
                  <a:pt x="2453156" y="2688390"/>
                </a:lnTo>
                <a:lnTo>
                  <a:pt x="0" y="26883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017230" y="1501060"/>
            <a:ext cx="258055" cy="25805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5049947" y="2927675"/>
            <a:ext cx="321285" cy="32128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5843224" y="3820748"/>
            <a:ext cx="642571" cy="64257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4063294" y="8081803"/>
            <a:ext cx="972943" cy="737004"/>
          </a:xfrm>
          <a:custGeom>
            <a:avLst/>
            <a:gdLst/>
            <a:ahLst/>
            <a:cxnLst/>
            <a:rect r="r" b="b" t="t" l="l"/>
            <a:pathLst>
              <a:path h="737004" w="972943">
                <a:moveTo>
                  <a:pt x="0" y="0"/>
                </a:moveTo>
                <a:lnTo>
                  <a:pt x="972943" y="0"/>
                </a:lnTo>
                <a:lnTo>
                  <a:pt x="972943" y="737004"/>
                </a:lnTo>
                <a:lnTo>
                  <a:pt x="0" y="7370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4349955" y="7200455"/>
            <a:ext cx="652668" cy="494396"/>
          </a:xfrm>
          <a:custGeom>
            <a:avLst/>
            <a:gdLst/>
            <a:ahLst/>
            <a:cxnLst/>
            <a:rect r="r" b="b" t="t" l="l"/>
            <a:pathLst>
              <a:path h="494396" w="652668">
                <a:moveTo>
                  <a:pt x="0" y="0"/>
                </a:moveTo>
                <a:lnTo>
                  <a:pt x="652669" y="0"/>
                </a:lnTo>
                <a:lnTo>
                  <a:pt x="652669" y="494396"/>
                </a:lnTo>
                <a:lnTo>
                  <a:pt x="0" y="4943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5271685" y="7694851"/>
            <a:ext cx="970660" cy="735275"/>
          </a:xfrm>
          <a:custGeom>
            <a:avLst/>
            <a:gdLst/>
            <a:ahLst/>
            <a:cxnLst/>
            <a:rect r="r" b="b" t="t" l="l"/>
            <a:pathLst>
              <a:path h="735275" w="970660">
                <a:moveTo>
                  <a:pt x="0" y="0"/>
                </a:moveTo>
                <a:lnTo>
                  <a:pt x="970660" y="0"/>
                </a:lnTo>
                <a:lnTo>
                  <a:pt x="970660" y="735275"/>
                </a:lnTo>
                <a:lnTo>
                  <a:pt x="0" y="7352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16164509" y="8488886"/>
            <a:ext cx="1629172" cy="1115983"/>
          </a:xfrm>
          <a:custGeom>
            <a:avLst/>
            <a:gdLst/>
            <a:ahLst/>
            <a:cxnLst/>
            <a:rect r="r" b="b" t="t" l="l"/>
            <a:pathLst>
              <a:path h="1115983" w="1629172">
                <a:moveTo>
                  <a:pt x="0" y="0"/>
                </a:moveTo>
                <a:lnTo>
                  <a:pt x="1629171" y="0"/>
                </a:lnTo>
                <a:lnTo>
                  <a:pt x="1629171" y="1115982"/>
                </a:lnTo>
                <a:lnTo>
                  <a:pt x="0" y="11159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30" id="30"/>
          <p:cNvGrpSpPr/>
          <p:nvPr/>
        </p:nvGrpSpPr>
        <p:grpSpPr>
          <a:xfrm rot="0">
            <a:off x="15111329" y="5902949"/>
            <a:ext cx="259903" cy="25990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9647528" y="1438367"/>
            <a:ext cx="383441" cy="38344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6" id="36"/>
          <p:cNvSpPr/>
          <p:nvPr/>
        </p:nvSpPr>
        <p:spPr>
          <a:xfrm flipH="false" flipV="false" rot="0">
            <a:off x="708674" y="8818807"/>
            <a:ext cx="1092004" cy="1074259"/>
          </a:xfrm>
          <a:custGeom>
            <a:avLst/>
            <a:gdLst/>
            <a:ahLst/>
            <a:cxnLst/>
            <a:rect r="r" b="b" t="t" l="l"/>
            <a:pathLst>
              <a:path h="1074259" w="1092004">
                <a:moveTo>
                  <a:pt x="0" y="0"/>
                </a:moveTo>
                <a:lnTo>
                  <a:pt x="1092004" y="0"/>
                </a:lnTo>
                <a:lnTo>
                  <a:pt x="1092004" y="1074259"/>
                </a:lnTo>
                <a:lnTo>
                  <a:pt x="0" y="107425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7" id="37"/>
          <p:cNvSpPr txBox="true"/>
          <p:nvPr/>
        </p:nvSpPr>
        <p:spPr>
          <a:xfrm rot="0">
            <a:off x="6522363" y="6127995"/>
            <a:ext cx="4629923" cy="688975"/>
          </a:xfrm>
          <a:prstGeom prst="rect">
            <a:avLst/>
          </a:prstGeom>
        </p:spPr>
        <p:txBody>
          <a:bodyPr anchor="t" rtlCol="false" tIns="0" lIns="0" bIns="0" rIns="0">
            <a:spAutoFit/>
          </a:bodyPr>
          <a:lstStyle/>
          <a:p>
            <a:pPr algn="ctr">
              <a:lnSpc>
                <a:spcPts val="5599"/>
              </a:lnSpc>
            </a:pPr>
            <a:r>
              <a:rPr lang="en-US" sz="3999">
                <a:solidFill>
                  <a:srgbClr val="FFFFFF"/>
                </a:solidFill>
                <a:latin typeface="ABeeZee Bold"/>
                <a:ea typeface="ABeeZee Bold"/>
                <a:cs typeface="ABeeZee Bold"/>
                <a:sym typeface="ABeeZee Bold"/>
              </a:rPr>
              <a:t>Wawah Sri Sunenti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4633227" y="2570342"/>
            <a:ext cx="9021546" cy="7111915"/>
          </a:xfrm>
          <a:custGeom>
            <a:avLst/>
            <a:gdLst/>
            <a:ahLst/>
            <a:cxnLst/>
            <a:rect r="r" b="b" t="t" l="l"/>
            <a:pathLst>
              <a:path h="7111915" w="9021546">
                <a:moveTo>
                  <a:pt x="0" y="0"/>
                </a:moveTo>
                <a:lnTo>
                  <a:pt x="9021546" y="0"/>
                </a:lnTo>
                <a:lnTo>
                  <a:pt x="9021546" y="7111914"/>
                </a:lnTo>
                <a:lnTo>
                  <a:pt x="0" y="7111914"/>
                </a:lnTo>
                <a:lnTo>
                  <a:pt x="0" y="0"/>
                </a:lnTo>
                <a:close/>
              </a:path>
            </a:pathLst>
          </a:custGeom>
          <a:blipFill>
            <a:blip r:embed="rId4"/>
            <a:stretch>
              <a:fillRect l="0" t="0" r="0" b="0"/>
            </a:stretch>
          </a:blipFill>
        </p:spPr>
      </p:sp>
      <p:sp>
        <p:nvSpPr>
          <p:cNvPr name="TextBox 7" id="7"/>
          <p:cNvSpPr txBox="true"/>
          <p:nvPr/>
        </p:nvSpPr>
        <p:spPr>
          <a:xfrm rot="0">
            <a:off x="1978682" y="587524"/>
            <a:ext cx="14330637" cy="1450976"/>
          </a:xfrm>
          <a:prstGeom prst="rect">
            <a:avLst/>
          </a:prstGeom>
        </p:spPr>
        <p:txBody>
          <a:bodyPr anchor="t" rtlCol="false" tIns="0" lIns="0" bIns="0" rIns="0">
            <a:spAutoFit/>
          </a:bodyPr>
          <a:lstStyle/>
          <a:p>
            <a:pPr algn="ctr">
              <a:lnSpc>
                <a:spcPts val="11899"/>
              </a:lnSpc>
            </a:pPr>
            <a:r>
              <a:rPr lang="en-US" sz="8499">
                <a:solidFill>
                  <a:srgbClr val="23506A"/>
                </a:solidFill>
                <a:latin typeface="Rowdies"/>
                <a:ea typeface="Rowdies"/>
                <a:cs typeface="Rowdies"/>
                <a:sym typeface="Rowdies"/>
              </a:rPr>
              <a:t>Data Dictionary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5151720" y="2534083"/>
            <a:ext cx="7984561" cy="7256448"/>
          </a:xfrm>
          <a:custGeom>
            <a:avLst/>
            <a:gdLst/>
            <a:ahLst/>
            <a:cxnLst/>
            <a:rect r="r" b="b" t="t" l="l"/>
            <a:pathLst>
              <a:path h="7256448" w="7984561">
                <a:moveTo>
                  <a:pt x="0" y="0"/>
                </a:moveTo>
                <a:lnTo>
                  <a:pt x="7984560" y="0"/>
                </a:lnTo>
                <a:lnTo>
                  <a:pt x="7984560" y="7256448"/>
                </a:lnTo>
                <a:lnTo>
                  <a:pt x="0" y="7256448"/>
                </a:lnTo>
                <a:lnTo>
                  <a:pt x="0" y="0"/>
                </a:lnTo>
                <a:close/>
              </a:path>
            </a:pathLst>
          </a:custGeom>
          <a:blipFill>
            <a:blip r:embed="rId4"/>
            <a:stretch>
              <a:fillRect l="0" t="0" r="0" b="0"/>
            </a:stretch>
          </a:blipFill>
        </p:spPr>
      </p:sp>
      <p:sp>
        <p:nvSpPr>
          <p:cNvPr name="TextBox 7" id="7"/>
          <p:cNvSpPr txBox="true"/>
          <p:nvPr/>
        </p:nvSpPr>
        <p:spPr>
          <a:xfrm rot="0">
            <a:off x="1978682" y="587524"/>
            <a:ext cx="14330637" cy="1450976"/>
          </a:xfrm>
          <a:prstGeom prst="rect">
            <a:avLst/>
          </a:prstGeom>
        </p:spPr>
        <p:txBody>
          <a:bodyPr anchor="t" rtlCol="false" tIns="0" lIns="0" bIns="0" rIns="0">
            <a:spAutoFit/>
          </a:bodyPr>
          <a:lstStyle/>
          <a:p>
            <a:pPr algn="ctr">
              <a:lnSpc>
                <a:spcPts val="11899"/>
              </a:lnSpc>
            </a:pPr>
            <a:r>
              <a:rPr lang="en-US" sz="8499">
                <a:solidFill>
                  <a:srgbClr val="23506A"/>
                </a:solidFill>
                <a:latin typeface="Rowdies"/>
                <a:ea typeface="Rowdies"/>
                <a:cs typeface="Rowdies"/>
                <a:sym typeface="Rowdies"/>
              </a:rPr>
              <a:t>Dataframe Info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972388" y="3206374"/>
            <a:ext cx="22232775" cy="2957132"/>
            <a:chOff x="0" y="0"/>
            <a:chExt cx="6922599" cy="920759"/>
          </a:xfrm>
        </p:grpSpPr>
        <p:sp>
          <p:nvSpPr>
            <p:cNvPr name="Freeform 3" id="3"/>
            <p:cNvSpPr/>
            <p:nvPr/>
          </p:nvSpPr>
          <p:spPr>
            <a:xfrm flipH="false" flipV="false" rot="0">
              <a:off x="0" y="0"/>
              <a:ext cx="6922599" cy="920759"/>
            </a:xfrm>
            <a:custGeom>
              <a:avLst/>
              <a:gdLst/>
              <a:ahLst/>
              <a:cxnLst/>
              <a:rect r="r" b="b" t="t" l="l"/>
              <a:pathLst>
                <a:path h="920759" w="6922599">
                  <a:moveTo>
                    <a:pt x="0" y="0"/>
                  </a:moveTo>
                  <a:lnTo>
                    <a:pt x="6922599" y="0"/>
                  </a:lnTo>
                  <a:lnTo>
                    <a:pt x="6922599" y="920759"/>
                  </a:lnTo>
                  <a:lnTo>
                    <a:pt x="0" y="920759"/>
                  </a:lnTo>
                  <a:close/>
                </a:path>
              </a:pathLst>
            </a:custGeom>
            <a:solidFill>
              <a:srgbClr val="FFFFFF"/>
            </a:solidFill>
          </p:spPr>
        </p:sp>
        <p:sp>
          <p:nvSpPr>
            <p:cNvPr name="TextBox 4" id="4"/>
            <p:cNvSpPr txBox="true"/>
            <p:nvPr/>
          </p:nvSpPr>
          <p:spPr>
            <a:xfrm>
              <a:off x="0" y="-28575"/>
              <a:ext cx="6922599" cy="949334"/>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14126980" y="5584946"/>
            <a:ext cx="5034803" cy="4927814"/>
          </a:xfrm>
          <a:custGeom>
            <a:avLst/>
            <a:gdLst/>
            <a:ahLst/>
            <a:cxnLst/>
            <a:rect r="r" b="b" t="t" l="l"/>
            <a:pathLst>
              <a:path h="4927814" w="5034803">
                <a:moveTo>
                  <a:pt x="0" y="0"/>
                </a:moveTo>
                <a:lnTo>
                  <a:pt x="5034804" y="0"/>
                </a:lnTo>
                <a:lnTo>
                  <a:pt x="5034804" y="4927814"/>
                </a:lnTo>
                <a:lnTo>
                  <a:pt x="0" y="4927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12565" y="7591308"/>
            <a:ext cx="3282530" cy="2921452"/>
          </a:xfrm>
          <a:custGeom>
            <a:avLst/>
            <a:gdLst/>
            <a:ahLst/>
            <a:cxnLst/>
            <a:rect r="r" b="b" t="t" l="l"/>
            <a:pathLst>
              <a:path h="2921452" w="3282530">
                <a:moveTo>
                  <a:pt x="0" y="0"/>
                </a:moveTo>
                <a:lnTo>
                  <a:pt x="3282530" y="0"/>
                </a:lnTo>
                <a:lnTo>
                  <a:pt x="3282530" y="2921452"/>
                </a:lnTo>
                <a:lnTo>
                  <a:pt x="0" y="2921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0673654" y="5866792"/>
            <a:ext cx="4506564" cy="1412057"/>
          </a:xfrm>
          <a:custGeom>
            <a:avLst/>
            <a:gdLst/>
            <a:ahLst/>
            <a:cxnLst/>
            <a:rect r="r" b="b" t="t" l="l"/>
            <a:pathLst>
              <a:path h="1412057" w="4506564">
                <a:moveTo>
                  <a:pt x="0" y="0"/>
                </a:moveTo>
                <a:lnTo>
                  <a:pt x="4506565" y="0"/>
                </a:lnTo>
                <a:lnTo>
                  <a:pt x="4506565" y="1412057"/>
                </a:lnTo>
                <a:lnTo>
                  <a:pt x="0" y="14120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271822" y="6760123"/>
            <a:ext cx="3311015" cy="1037451"/>
          </a:xfrm>
          <a:custGeom>
            <a:avLst/>
            <a:gdLst/>
            <a:ahLst/>
            <a:cxnLst/>
            <a:rect r="r" b="b" t="t" l="l"/>
            <a:pathLst>
              <a:path h="1037451" w="3311015">
                <a:moveTo>
                  <a:pt x="3311015" y="0"/>
                </a:moveTo>
                <a:lnTo>
                  <a:pt x="0" y="0"/>
                </a:lnTo>
                <a:lnTo>
                  <a:pt x="0" y="1037451"/>
                </a:lnTo>
                <a:lnTo>
                  <a:pt x="3311015" y="1037451"/>
                </a:lnTo>
                <a:lnTo>
                  <a:pt x="331101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20278" y="3675290"/>
            <a:ext cx="17047443" cy="1809750"/>
          </a:xfrm>
          <a:prstGeom prst="rect">
            <a:avLst/>
          </a:prstGeom>
        </p:spPr>
        <p:txBody>
          <a:bodyPr anchor="t" rtlCol="false" tIns="0" lIns="0" bIns="0" rIns="0">
            <a:spAutoFit/>
          </a:bodyPr>
          <a:lstStyle/>
          <a:p>
            <a:pPr algn="ctr">
              <a:lnSpc>
                <a:spcPts val="14700"/>
              </a:lnSpc>
            </a:pPr>
            <a:r>
              <a:rPr lang="en-US" sz="10500">
                <a:solidFill>
                  <a:srgbClr val="23506A"/>
                </a:solidFill>
                <a:latin typeface="Rowdies"/>
                <a:ea typeface="Rowdies"/>
                <a:cs typeface="Rowdies"/>
                <a:sym typeface="Rowdies"/>
              </a:rPr>
              <a:t>DATA CLEANSING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453588" y="7786453"/>
            <a:ext cx="19647334" cy="2839618"/>
            <a:chOff x="0" y="0"/>
            <a:chExt cx="6117572" cy="884169"/>
          </a:xfrm>
        </p:grpSpPr>
        <p:sp>
          <p:nvSpPr>
            <p:cNvPr name="Freeform 3" id="3"/>
            <p:cNvSpPr/>
            <p:nvPr/>
          </p:nvSpPr>
          <p:spPr>
            <a:xfrm flipH="false" flipV="false" rot="0">
              <a:off x="0" y="0"/>
              <a:ext cx="6117572" cy="884169"/>
            </a:xfrm>
            <a:custGeom>
              <a:avLst/>
              <a:gdLst/>
              <a:ahLst/>
              <a:cxnLst/>
              <a:rect r="r" b="b" t="t" l="l"/>
              <a:pathLst>
                <a:path h="884169" w="6117572">
                  <a:moveTo>
                    <a:pt x="0" y="0"/>
                  </a:moveTo>
                  <a:lnTo>
                    <a:pt x="6117572" y="0"/>
                  </a:lnTo>
                  <a:lnTo>
                    <a:pt x="6117572" y="884169"/>
                  </a:lnTo>
                  <a:lnTo>
                    <a:pt x="0" y="884169"/>
                  </a:lnTo>
                  <a:close/>
                </a:path>
              </a:pathLst>
            </a:custGeom>
            <a:solidFill>
              <a:srgbClr val="03142E"/>
            </a:solidFill>
          </p:spPr>
        </p:sp>
        <p:sp>
          <p:nvSpPr>
            <p:cNvPr name="TextBox 4" id="4"/>
            <p:cNvSpPr txBox="true"/>
            <p:nvPr/>
          </p:nvSpPr>
          <p:spPr>
            <a:xfrm>
              <a:off x="0" y="-28575"/>
              <a:ext cx="6117572" cy="912744"/>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8747509" y="8629069"/>
            <a:ext cx="11835254" cy="2668312"/>
          </a:xfrm>
          <a:custGeom>
            <a:avLst/>
            <a:gdLst/>
            <a:ahLst/>
            <a:cxnLst/>
            <a:rect r="r" b="b" t="t" l="l"/>
            <a:pathLst>
              <a:path h="2668312" w="11835254">
                <a:moveTo>
                  <a:pt x="0" y="0"/>
                </a:moveTo>
                <a:lnTo>
                  <a:pt x="11835255" y="0"/>
                </a:lnTo>
                <a:lnTo>
                  <a:pt x="11835255" y="2668312"/>
                </a:lnTo>
                <a:lnTo>
                  <a:pt x="0" y="2668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5847" y="6024541"/>
            <a:ext cx="20526917" cy="1761912"/>
            <a:chOff x="0" y="0"/>
            <a:chExt cx="6391447" cy="548605"/>
          </a:xfrm>
        </p:grpSpPr>
        <p:sp>
          <p:nvSpPr>
            <p:cNvPr name="Freeform 7" id="7"/>
            <p:cNvSpPr/>
            <p:nvPr/>
          </p:nvSpPr>
          <p:spPr>
            <a:xfrm flipH="false" flipV="false" rot="0">
              <a:off x="0" y="0"/>
              <a:ext cx="6391447" cy="548605"/>
            </a:xfrm>
            <a:custGeom>
              <a:avLst/>
              <a:gdLst/>
              <a:ahLst/>
              <a:cxnLst/>
              <a:rect r="r" b="b" t="t" l="l"/>
              <a:pathLst>
                <a:path h="548605" w="6391447">
                  <a:moveTo>
                    <a:pt x="0" y="0"/>
                  </a:moveTo>
                  <a:lnTo>
                    <a:pt x="6391447" y="0"/>
                  </a:lnTo>
                  <a:lnTo>
                    <a:pt x="6391447" y="548605"/>
                  </a:lnTo>
                  <a:lnTo>
                    <a:pt x="0" y="548605"/>
                  </a:lnTo>
                  <a:close/>
                </a:path>
              </a:pathLst>
            </a:custGeom>
            <a:solidFill>
              <a:srgbClr val="1A2743"/>
            </a:solidFill>
          </p:spPr>
        </p:sp>
        <p:sp>
          <p:nvSpPr>
            <p:cNvPr name="TextBox 8" id="8"/>
            <p:cNvSpPr txBox="true"/>
            <p:nvPr/>
          </p:nvSpPr>
          <p:spPr>
            <a:xfrm>
              <a:off x="0" y="-28575"/>
              <a:ext cx="6391447" cy="577180"/>
            </a:xfrm>
            <a:prstGeom prst="rect">
              <a:avLst/>
            </a:prstGeom>
          </p:spPr>
          <p:txBody>
            <a:bodyPr anchor="ctr" rtlCol="false" tIns="41342" lIns="41342" bIns="41342" rIns="41342"/>
            <a:lstStyle/>
            <a:p>
              <a:pPr algn="ctr">
                <a:lnSpc>
                  <a:spcPts val="2278"/>
                </a:lnSpc>
                <a:spcBef>
                  <a:spcPct val="0"/>
                </a:spcBef>
              </a:pPr>
            </a:p>
          </p:txBody>
        </p:sp>
      </p:grpSp>
      <p:grpSp>
        <p:nvGrpSpPr>
          <p:cNvPr name="Group 9" id="9"/>
          <p:cNvGrpSpPr/>
          <p:nvPr/>
        </p:nvGrpSpPr>
        <p:grpSpPr>
          <a:xfrm rot="0">
            <a:off x="-415261" y="4172140"/>
            <a:ext cx="21753003" cy="1852401"/>
            <a:chOff x="0" y="0"/>
            <a:chExt cx="6773213" cy="576780"/>
          </a:xfrm>
        </p:grpSpPr>
        <p:sp>
          <p:nvSpPr>
            <p:cNvPr name="Freeform 10" id="10"/>
            <p:cNvSpPr/>
            <p:nvPr/>
          </p:nvSpPr>
          <p:spPr>
            <a:xfrm flipH="false" flipV="false" rot="0">
              <a:off x="0" y="0"/>
              <a:ext cx="6773213" cy="576780"/>
            </a:xfrm>
            <a:custGeom>
              <a:avLst/>
              <a:gdLst/>
              <a:ahLst/>
              <a:cxnLst/>
              <a:rect r="r" b="b" t="t" l="l"/>
              <a:pathLst>
                <a:path h="576780" w="6773213">
                  <a:moveTo>
                    <a:pt x="0" y="0"/>
                  </a:moveTo>
                  <a:lnTo>
                    <a:pt x="6773213" y="0"/>
                  </a:lnTo>
                  <a:lnTo>
                    <a:pt x="6773213" y="576780"/>
                  </a:lnTo>
                  <a:lnTo>
                    <a:pt x="0" y="576780"/>
                  </a:lnTo>
                  <a:close/>
                </a:path>
              </a:pathLst>
            </a:custGeom>
            <a:solidFill>
              <a:srgbClr val="41739F"/>
            </a:solidFill>
          </p:spPr>
        </p:sp>
        <p:sp>
          <p:nvSpPr>
            <p:cNvPr name="TextBox 11" id="11"/>
            <p:cNvSpPr txBox="true"/>
            <p:nvPr/>
          </p:nvSpPr>
          <p:spPr>
            <a:xfrm>
              <a:off x="0" y="-28575"/>
              <a:ext cx="6773213" cy="605355"/>
            </a:xfrm>
            <a:prstGeom prst="rect">
              <a:avLst/>
            </a:prstGeom>
          </p:spPr>
          <p:txBody>
            <a:bodyPr anchor="ctr" rtlCol="false" tIns="41342" lIns="41342" bIns="41342" rIns="41342"/>
            <a:lstStyle/>
            <a:p>
              <a:pPr algn="ctr">
                <a:lnSpc>
                  <a:spcPts val="2278"/>
                </a:lnSpc>
                <a:spcBef>
                  <a:spcPct val="0"/>
                </a:spcBef>
              </a:pPr>
            </a:p>
          </p:txBody>
        </p:sp>
      </p:grpSp>
      <p:grpSp>
        <p:nvGrpSpPr>
          <p:cNvPr name="Group 12" id="12"/>
          <p:cNvGrpSpPr/>
          <p:nvPr/>
        </p:nvGrpSpPr>
        <p:grpSpPr>
          <a:xfrm rot="0">
            <a:off x="-641341" y="2658004"/>
            <a:ext cx="21433154" cy="1651084"/>
            <a:chOff x="0" y="0"/>
            <a:chExt cx="6673622" cy="514097"/>
          </a:xfrm>
        </p:grpSpPr>
        <p:sp>
          <p:nvSpPr>
            <p:cNvPr name="Freeform 13" id="13"/>
            <p:cNvSpPr/>
            <p:nvPr/>
          </p:nvSpPr>
          <p:spPr>
            <a:xfrm flipH="false" flipV="false" rot="0">
              <a:off x="0" y="0"/>
              <a:ext cx="6673622" cy="514097"/>
            </a:xfrm>
            <a:custGeom>
              <a:avLst/>
              <a:gdLst/>
              <a:ahLst/>
              <a:cxnLst/>
              <a:rect r="r" b="b" t="t" l="l"/>
              <a:pathLst>
                <a:path h="514097" w="6673622">
                  <a:moveTo>
                    <a:pt x="0" y="0"/>
                  </a:moveTo>
                  <a:lnTo>
                    <a:pt x="6673622" y="0"/>
                  </a:lnTo>
                  <a:lnTo>
                    <a:pt x="6673622" y="514097"/>
                  </a:lnTo>
                  <a:lnTo>
                    <a:pt x="0" y="514097"/>
                  </a:lnTo>
                  <a:close/>
                </a:path>
              </a:pathLst>
            </a:custGeom>
            <a:solidFill>
              <a:srgbClr val="638EB4"/>
            </a:solidFill>
            <a:ln cap="sq">
              <a:noFill/>
              <a:prstDash val="solid"/>
              <a:miter/>
            </a:ln>
          </p:spPr>
        </p:sp>
        <p:sp>
          <p:nvSpPr>
            <p:cNvPr name="TextBox 14" id="14"/>
            <p:cNvSpPr txBox="true"/>
            <p:nvPr/>
          </p:nvSpPr>
          <p:spPr>
            <a:xfrm>
              <a:off x="0" y="-28575"/>
              <a:ext cx="6673622" cy="542672"/>
            </a:xfrm>
            <a:prstGeom prst="rect">
              <a:avLst/>
            </a:prstGeom>
          </p:spPr>
          <p:txBody>
            <a:bodyPr anchor="ctr" rtlCol="false" tIns="41342" lIns="41342" bIns="41342" rIns="41342"/>
            <a:lstStyle/>
            <a:p>
              <a:pPr algn="ctr">
                <a:lnSpc>
                  <a:spcPts val="2278"/>
                </a:lnSpc>
                <a:spcBef>
                  <a:spcPct val="0"/>
                </a:spcBef>
              </a:pPr>
            </a:p>
          </p:txBody>
        </p:sp>
      </p:grpSp>
      <p:grpSp>
        <p:nvGrpSpPr>
          <p:cNvPr name="Group 15" id="15"/>
          <p:cNvGrpSpPr/>
          <p:nvPr/>
        </p:nvGrpSpPr>
        <p:grpSpPr>
          <a:xfrm rot="0">
            <a:off x="-453588" y="1201103"/>
            <a:ext cx="22232775" cy="1651084"/>
            <a:chOff x="0" y="0"/>
            <a:chExt cx="6922599" cy="514097"/>
          </a:xfrm>
        </p:grpSpPr>
        <p:sp>
          <p:nvSpPr>
            <p:cNvPr name="Freeform 16" id="16"/>
            <p:cNvSpPr/>
            <p:nvPr/>
          </p:nvSpPr>
          <p:spPr>
            <a:xfrm flipH="false" flipV="false" rot="0">
              <a:off x="0" y="0"/>
              <a:ext cx="6922599" cy="514097"/>
            </a:xfrm>
            <a:custGeom>
              <a:avLst/>
              <a:gdLst/>
              <a:ahLst/>
              <a:cxnLst/>
              <a:rect r="r" b="b" t="t" l="l"/>
              <a:pathLst>
                <a:path h="514097" w="6922599">
                  <a:moveTo>
                    <a:pt x="0" y="0"/>
                  </a:moveTo>
                  <a:lnTo>
                    <a:pt x="6922599" y="0"/>
                  </a:lnTo>
                  <a:lnTo>
                    <a:pt x="6922599" y="514097"/>
                  </a:lnTo>
                  <a:lnTo>
                    <a:pt x="0" y="514097"/>
                  </a:lnTo>
                  <a:close/>
                </a:path>
              </a:pathLst>
            </a:custGeom>
            <a:solidFill>
              <a:srgbClr val="4F99A2"/>
            </a:solidFill>
          </p:spPr>
        </p:sp>
        <p:sp>
          <p:nvSpPr>
            <p:cNvPr name="TextBox 17" id="17"/>
            <p:cNvSpPr txBox="true"/>
            <p:nvPr/>
          </p:nvSpPr>
          <p:spPr>
            <a:xfrm>
              <a:off x="0" y="-28575"/>
              <a:ext cx="6922599" cy="542672"/>
            </a:xfrm>
            <a:prstGeom prst="rect">
              <a:avLst/>
            </a:prstGeom>
          </p:spPr>
          <p:txBody>
            <a:bodyPr anchor="ctr" rtlCol="false" tIns="41342" lIns="41342" bIns="41342" rIns="41342"/>
            <a:lstStyle/>
            <a:p>
              <a:pPr algn="ctr">
                <a:lnSpc>
                  <a:spcPts val="2278"/>
                </a:lnSpc>
                <a:spcBef>
                  <a:spcPct val="0"/>
                </a:spcBef>
              </a:pPr>
            </a:p>
          </p:txBody>
        </p:sp>
      </p:grpSp>
      <p:sp>
        <p:nvSpPr>
          <p:cNvPr name="Freeform 18" id="18"/>
          <p:cNvSpPr/>
          <p:nvPr/>
        </p:nvSpPr>
        <p:spPr>
          <a:xfrm flipH="false" flipV="false" rot="0">
            <a:off x="10938774" y="-326453"/>
            <a:ext cx="6709529" cy="6852537"/>
          </a:xfrm>
          <a:custGeom>
            <a:avLst/>
            <a:gdLst/>
            <a:ahLst/>
            <a:cxnLst/>
            <a:rect r="r" b="b" t="t" l="l"/>
            <a:pathLst>
              <a:path h="6852537" w="6709529">
                <a:moveTo>
                  <a:pt x="0" y="0"/>
                </a:moveTo>
                <a:lnTo>
                  <a:pt x="6709529" y="0"/>
                </a:lnTo>
                <a:lnTo>
                  <a:pt x="6709529" y="6852537"/>
                </a:lnTo>
                <a:lnTo>
                  <a:pt x="0" y="6852537"/>
                </a:lnTo>
                <a:lnTo>
                  <a:pt x="0" y="0"/>
                </a:lnTo>
                <a:close/>
              </a:path>
            </a:pathLst>
          </a:custGeom>
          <a:blipFill>
            <a:blip r:embed="rId4">
              <a:alphaModFix amt="7999"/>
            </a:blip>
            <a:stretch>
              <a:fillRect l="-3895" t="0" r="-3895" b="0"/>
            </a:stretch>
          </a:blipFill>
        </p:spPr>
      </p:sp>
      <p:sp>
        <p:nvSpPr>
          <p:cNvPr name="TextBox 19" id="19"/>
          <p:cNvSpPr txBox="true"/>
          <p:nvPr/>
        </p:nvSpPr>
        <p:spPr>
          <a:xfrm rot="0">
            <a:off x="596602" y="1542457"/>
            <a:ext cx="8150907" cy="1749425"/>
          </a:xfrm>
          <a:prstGeom prst="rect">
            <a:avLst/>
          </a:prstGeom>
        </p:spPr>
        <p:txBody>
          <a:bodyPr anchor="t" rtlCol="false" tIns="0" lIns="0" bIns="0" rIns="0">
            <a:spAutoFit/>
          </a:bodyPr>
          <a:lstStyle/>
          <a:p>
            <a:pPr algn="l">
              <a:lnSpc>
                <a:spcPts val="7000"/>
              </a:lnSpc>
            </a:pPr>
            <a:r>
              <a:rPr lang="en-US" sz="5000">
                <a:solidFill>
                  <a:srgbClr val="FFFFFF"/>
                </a:solidFill>
                <a:latin typeface="Rowdies"/>
                <a:ea typeface="Rowdies"/>
                <a:cs typeface="Rowdies"/>
                <a:sym typeface="Rowdies"/>
              </a:rPr>
              <a:t>Duplicated Data Check</a:t>
            </a:r>
          </a:p>
          <a:p>
            <a:pPr algn="l">
              <a:lnSpc>
                <a:spcPts val="7000"/>
              </a:lnSpc>
            </a:pPr>
          </a:p>
        </p:txBody>
      </p:sp>
      <p:sp>
        <p:nvSpPr>
          <p:cNvPr name="TextBox 20" id="20"/>
          <p:cNvSpPr txBox="true"/>
          <p:nvPr/>
        </p:nvSpPr>
        <p:spPr>
          <a:xfrm rot="0">
            <a:off x="596602" y="3096450"/>
            <a:ext cx="13696936" cy="1749425"/>
          </a:xfrm>
          <a:prstGeom prst="rect">
            <a:avLst/>
          </a:prstGeom>
        </p:spPr>
        <p:txBody>
          <a:bodyPr anchor="t" rtlCol="false" tIns="0" lIns="0" bIns="0" rIns="0">
            <a:spAutoFit/>
          </a:bodyPr>
          <a:lstStyle/>
          <a:p>
            <a:pPr algn="l">
              <a:lnSpc>
                <a:spcPts val="7000"/>
              </a:lnSpc>
            </a:pPr>
            <a:r>
              <a:rPr lang="en-US" sz="5000">
                <a:solidFill>
                  <a:srgbClr val="FFFFFF"/>
                </a:solidFill>
                <a:latin typeface="Rowdies"/>
                <a:ea typeface="Rowdies"/>
                <a:cs typeface="Rowdies"/>
                <a:sym typeface="Rowdies"/>
              </a:rPr>
              <a:t>Fill data in the Age Column with Median</a:t>
            </a:r>
          </a:p>
          <a:p>
            <a:pPr algn="l">
              <a:lnSpc>
                <a:spcPts val="7000"/>
              </a:lnSpc>
            </a:pPr>
          </a:p>
        </p:txBody>
      </p:sp>
      <p:sp>
        <p:nvSpPr>
          <p:cNvPr name="TextBox 21" id="21"/>
          <p:cNvSpPr txBox="true"/>
          <p:nvPr/>
        </p:nvSpPr>
        <p:spPr>
          <a:xfrm rot="0">
            <a:off x="596602" y="4682627"/>
            <a:ext cx="14068534" cy="1749425"/>
          </a:xfrm>
          <a:prstGeom prst="rect">
            <a:avLst/>
          </a:prstGeom>
        </p:spPr>
        <p:txBody>
          <a:bodyPr anchor="t" rtlCol="false" tIns="0" lIns="0" bIns="0" rIns="0">
            <a:spAutoFit/>
          </a:bodyPr>
          <a:lstStyle/>
          <a:p>
            <a:pPr algn="l">
              <a:lnSpc>
                <a:spcPts val="7000"/>
              </a:lnSpc>
            </a:pPr>
            <a:r>
              <a:rPr lang="en-US" sz="5000">
                <a:solidFill>
                  <a:srgbClr val="FFFFFF"/>
                </a:solidFill>
                <a:latin typeface="Rowdies"/>
                <a:ea typeface="Rowdies"/>
                <a:cs typeface="Rowdies"/>
                <a:sym typeface="Rowdies"/>
              </a:rPr>
              <a:t>Fill data in the Embarked Column with Mode</a:t>
            </a:r>
          </a:p>
          <a:p>
            <a:pPr algn="l">
              <a:lnSpc>
                <a:spcPts val="7000"/>
              </a:lnSpc>
            </a:pPr>
          </a:p>
        </p:txBody>
      </p:sp>
      <p:sp>
        <p:nvSpPr>
          <p:cNvPr name="TextBox 22" id="22"/>
          <p:cNvSpPr txBox="true"/>
          <p:nvPr/>
        </p:nvSpPr>
        <p:spPr>
          <a:xfrm rot="0">
            <a:off x="596602" y="6421309"/>
            <a:ext cx="8150907" cy="1749425"/>
          </a:xfrm>
          <a:prstGeom prst="rect">
            <a:avLst/>
          </a:prstGeom>
        </p:spPr>
        <p:txBody>
          <a:bodyPr anchor="t" rtlCol="false" tIns="0" lIns="0" bIns="0" rIns="0">
            <a:spAutoFit/>
          </a:bodyPr>
          <a:lstStyle/>
          <a:p>
            <a:pPr algn="l">
              <a:lnSpc>
                <a:spcPts val="7000"/>
              </a:lnSpc>
            </a:pPr>
            <a:r>
              <a:rPr lang="en-US" sz="5000">
                <a:solidFill>
                  <a:srgbClr val="FFFFFF"/>
                </a:solidFill>
                <a:latin typeface="Rowdies"/>
                <a:ea typeface="Rowdies"/>
                <a:cs typeface="Rowdies"/>
                <a:sym typeface="Rowdies"/>
              </a:rPr>
              <a:t>Drop Column Cabin</a:t>
            </a:r>
          </a:p>
          <a:p>
            <a:pPr algn="l">
              <a:lnSpc>
                <a:spcPts val="7000"/>
              </a:lnSpc>
            </a:pPr>
          </a:p>
        </p:txBody>
      </p:sp>
      <p:sp>
        <p:nvSpPr>
          <p:cNvPr name="TextBox 23" id="23"/>
          <p:cNvSpPr txBox="true"/>
          <p:nvPr/>
        </p:nvSpPr>
        <p:spPr>
          <a:xfrm rot="0">
            <a:off x="596602" y="8342662"/>
            <a:ext cx="9124847" cy="1749425"/>
          </a:xfrm>
          <a:prstGeom prst="rect">
            <a:avLst/>
          </a:prstGeom>
        </p:spPr>
        <p:txBody>
          <a:bodyPr anchor="t" rtlCol="false" tIns="0" lIns="0" bIns="0" rIns="0">
            <a:spAutoFit/>
          </a:bodyPr>
          <a:lstStyle/>
          <a:p>
            <a:pPr algn="l">
              <a:lnSpc>
                <a:spcPts val="7000"/>
              </a:lnSpc>
            </a:pPr>
            <a:r>
              <a:rPr lang="en-US" sz="5000">
                <a:solidFill>
                  <a:srgbClr val="FFFFFF"/>
                </a:solidFill>
                <a:latin typeface="Rowdies"/>
                <a:ea typeface="Rowdies"/>
                <a:cs typeface="Rowdies"/>
                <a:sym typeface="Rowdies"/>
              </a:rPr>
              <a:t>Data is ready for EDA</a:t>
            </a:r>
          </a:p>
          <a:p>
            <a:pPr algn="l">
              <a:lnSpc>
                <a:spcPts val="7000"/>
              </a:lnSpc>
            </a:pPr>
          </a:p>
        </p:txBody>
      </p:sp>
      <p:sp>
        <p:nvSpPr>
          <p:cNvPr name="TextBox 24" id="24"/>
          <p:cNvSpPr txBox="true"/>
          <p:nvPr/>
        </p:nvSpPr>
        <p:spPr>
          <a:xfrm rot="0">
            <a:off x="14445939" y="2167149"/>
            <a:ext cx="3661230" cy="490855"/>
          </a:xfrm>
          <a:prstGeom prst="rect">
            <a:avLst/>
          </a:prstGeom>
        </p:spPr>
        <p:txBody>
          <a:bodyPr anchor="t" rtlCol="false" tIns="0" lIns="0" bIns="0" rIns="0">
            <a:spAutoFit/>
          </a:bodyPr>
          <a:lstStyle/>
          <a:p>
            <a:pPr algn="r">
              <a:lnSpc>
                <a:spcPts val="3919"/>
              </a:lnSpc>
            </a:pPr>
            <a:r>
              <a:rPr lang="en-US" sz="2799">
                <a:solidFill>
                  <a:srgbClr val="FFFFFF"/>
                </a:solidFill>
                <a:latin typeface="ABeeZee Bold"/>
                <a:ea typeface="ABeeZee Bold"/>
                <a:cs typeface="ABeeZee Bold"/>
                <a:sym typeface="ABeeZee Bold"/>
              </a:rPr>
              <a:t>1</a:t>
            </a:r>
          </a:p>
        </p:txBody>
      </p:sp>
      <p:sp>
        <p:nvSpPr>
          <p:cNvPr name="TextBox 25" id="25"/>
          <p:cNvSpPr txBox="true"/>
          <p:nvPr/>
        </p:nvSpPr>
        <p:spPr>
          <a:xfrm rot="0">
            <a:off x="14445939" y="3681285"/>
            <a:ext cx="3661230" cy="490855"/>
          </a:xfrm>
          <a:prstGeom prst="rect">
            <a:avLst/>
          </a:prstGeom>
        </p:spPr>
        <p:txBody>
          <a:bodyPr anchor="t" rtlCol="false" tIns="0" lIns="0" bIns="0" rIns="0">
            <a:spAutoFit/>
          </a:bodyPr>
          <a:lstStyle/>
          <a:p>
            <a:pPr algn="r">
              <a:lnSpc>
                <a:spcPts val="3919"/>
              </a:lnSpc>
            </a:pPr>
            <a:r>
              <a:rPr lang="en-US" sz="2799">
                <a:solidFill>
                  <a:srgbClr val="FFFFFF"/>
                </a:solidFill>
                <a:latin typeface="ABeeZee Bold"/>
                <a:ea typeface="ABeeZee Bold"/>
                <a:cs typeface="ABeeZee Bold"/>
                <a:sym typeface="ABeeZee Bold"/>
              </a:rPr>
              <a:t>2</a:t>
            </a:r>
          </a:p>
        </p:txBody>
      </p:sp>
      <p:sp>
        <p:nvSpPr>
          <p:cNvPr name="TextBox 26" id="26"/>
          <p:cNvSpPr txBox="true"/>
          <p:nvPr/>
        </p:nvSpPr>
        <p:spPr>
          <a:xfrm rot="0">
            <a:off x="14445939" y="5328264"/>
            <a:ext cx="3661230" cy="490855"/>
          </a:xfrm>
          <a:prstGeom prst="rect">
            <a:avLst/>
          </a:prstGeom>
        </p:spPr>
        <p:txBody>
          <a:bodyPr anchor="t" rtlCol="false" tIns="0" lIns="0" bIns="0" rIns="0">
            <a:spAutoFit/>
          </a:bodyPr>
          <a:lstStyle/>
          <a:p>
            <a:pPr algn="r">
              <a:lnSpc>
                <a:spcPts val="3919"/>
              </a:lnSpc>
            </a:pPr>
            <a:r>
              <a:rPr lang="en-US" sz="2799">
                <a:solidFill>
                  <a:srgbClr val="FFFFFF"/>
                </a:solidFill>
                <a:latin typeface="ABeeZee Bold"/>
                <a:ea typeface="ABeeZee Bold"/>
                <a:cs typeface="ABeeZee Bold"/>
                <a:sym typeface="ABeeZee Bold"/>
              </a:rPr>
              <a:t>3</a:t>
            </a:r>
          </a:p>
        </p:txBody>
      </p:sp>
      <p:sp>
        <p:nvSpPr>
          <p:cNvPr name="TextBox 27" id="27"/>
          <p:cNvSpPr txBox="true"/>
          <p:nvPr/>
        </p:nvSpPr>
        <p:spPr>
          <a:xfrm rot="0">
            <a:off x="14445939" y="7069051"/>
            <a:ext cx="3661230" cy="490855"/>
          </a:xfrm>
          <a:prstGeom prst="rect">
            <a:avLst/>
          </a:prstGeom>
        </p:spPr>
        <p:txBody>
          <a:bodyPr anchor="t" rtlCol="false" tIns="0" lIns="0" bIns="0" rIns="0">
            <a:spAutoFit/>
          </a:bodyPr>
          <a:lstStyle/>
          <a:p>
            <a:pPr algn="r">
              <a:lnSpc>
                <a:spcPts val="3919"/>
              </a:lnSpc>
            </a:pPr>
            <a:r>
              <a:rPr lang="en-US" sz="2799">
                <a:solidFill>
                  <a:srgbClr val="FFFFFF"/>
                </a:solidFill>
                <a:latin typeface="ABeeZee Bold"/>
                <a:ea typeface="ABeeZee Bold"/>
                <a:cs typeface="ABeeZee Bold"/>
                <a:sym typeface="ABeeZee Bold"/>
              </a:rPr>
              <a:t>4</a:t>
            </a:r>
          </a:p>
        </p:txBody>
      </p:sp>
      <p:sp>
        <p:nvSpPr>
          <p:cNvPr name="TextBox 28" id="28"/>
          <p:cNvSpPr txBox="true"/>
          <p:nvPr/>
        </p:nvSpPr>
        <p:spPr>
          <a:xfrm rot="0">
            <a:off x="5262477" y="9492012"/>
            <a:ext cx="3661230" cy="490855"/>
          </a:xfrm>
          <a:prstGeom prst="rect">
            <a:avLst/>
          </a:prstGeom>
        </p:spPr>
        <p:txBody>
          <a:bodyPr anchor="t" rtlCol="false" tIns="0" lIns="0" bIns="0" rIns="0">
            <a:spAutoFit/>
          </a:bodyPr>
          <a:lstStyle/>
          <a:p>
            <a:pPr algn="r">
              <a:lnSpc>
                <a:spcPts val="3919"/>
              </a:lnSpc>
            </a:pPr>
            <a:r>
              <a:rPr lang="en-US" sz="2799">
                <a:solidFill>
                  <a:srgbClr val="FFFFFF"/>
                </a:solidFill>
                <a:latin typeface="ABeeZee Bold"/>
                <a:ea typeface="ABeeZee Bold"/>
                <a:cs typeface="ABeeZee Bold"/>
                <a:sym typeface="ABeeZee Bold"/>
              </a:rPr>
              <a:t>5</a:t>
            </a:r>
          </a:p>
        </p:txBody>
      </p:sp>
      <p:sp>
        <p:nvSpPr>
          <p:cNvPr name="Freeform 29" id="29"/>
          <p:cNvSpPr/>
          <p:nvPr/>
        </p:nvSpPr>
        <p:spPr>
          <a:xfrm flipH="false" flipV="false" rot="0">
            <a:off x="12943530" y="8908608"/>
            <a:ext cx="1092004" cy="1074259"/>
          </a:xfrm>
          <a:custGeom>
            <a:avLst/>
            <a:gdLst/>
            <a:ahLst/>
            <a:cxnLst/>
            <a:rect r="r" b="b" t="t" l="l"/>
            <a:pathLst>
              <a:path h="1074259" w="1092004">
                <a:moveTo>
                  <a:pt x="0" y="0"/>
                </a:moveTo>
                <a:lnTo>
                  <a:pt x="1092004" y="0"/>
                </a:lnTo>
                <a:lnTo>
                  <a:pt x="1092004" y="1074259"/>
                </a:lnTo>
                <a:lnTo>
                  <a:pt x="0" y="1074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972388" y="3206374"/>
            <a:ext cx="22232775" cy="2957132"/>
            <a:chOff x="0" y="0"/>
            <a:chExt cx="6922599" cy="920759"/>
          </a:xfrm>
        </p:grpSpPr>
        <p:sp>
          <p:nvSpPr>
            <p:cNvPr name="Freeform 3" id="3"/>
            <p:cNvSpPr/>
            <p:nvPr/>
          </p:nvSpPr>
          <p:spPr>
            <a:xfrm flipH="false" flipV="false" rot="0">
              <a:off x="0" y="0"/>
              <a:ext cx="6922599" cy="920759"/>
            </a:xfrm>
            <a:custGeom>
              <a:avLst/>
              <a:gdLst/>
              <a:ahLst/>
              <a:cxnLst/>
              <a:rect r="r" b="b" t="t" l="l"/>
              <a:pathLst>
                <a:path h="920759" w="6922599">
                  <a:moveTo>
                    <a:pt x="0" y="0"/>
                  </a:moveTo>
                  <a:lnTo>
                    <a:pt x="6922599" y="0"/>
                  </a:lnTo>
                  <a:lnTo>
                    <a:pt x="6922599" y="920759"/>
                  </a:lnTo>
                  <a:lnTo>
                    <a:pt x="0" y="920759"/>
                  </a:lnTo>
                  <a:close/>
                </a:path>
              </a:pathLst>
            </a:custGeom>
            <a:solidFill>
              <a:srgbClr val="FFFFFF"/>
            </a:solidFill>
          </p:spPr>
        </p:sp>
        <p:sp>
          <p:nvSpPr>
            <p:cNvPr name="TextBox 4" id="4"/>
            <p:cNvSpPr txBox="true"/>
            <p:nvPr/>
          </p:nvSpPr>
          <p:spPr>
            <a:xfrm>
              <a:off x="0" y="-28575"/>
              <a:ext cx="6922599" cy="949334"/>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14126980" y="5584946"/>
            <a:ext cx="5034803" cy="4927814"/>
          </a:xfrm>
          <a:custGeom>
            <a:avLst/>
            <a:gdLst/>
            <a:ahLst/>
            <a:cxnLst/>
            <a:rect r="r" b="b" t="t" l="l"/>
            <a:pathLst>
              <a:path h="4927814" w="5034803">
                <a:moveTo>
                  <a:pt x="0" y="0"/>
                </a:moveTo>
                <a:lnTo>
                  <a:pt x="5034804" y="0"/>
                </a:lnTo>
                <a:lnTo>
                  <a:pt x="5034804" y="4927814"/>
                </a:lnTo>
                <a:lnTo>
                  <a:pt x="0" y="4927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12565" y="7591308"/>
            <a:ext cx="3282530" cy="2921452"/>
          </a:xfrm>
          <a:custGeom>
            <a:avLst/>
            <a:gdLst/>
            <a:ahLst/>
            <a:cxnLst/>
            <a:rect r="r" b="b" t="t" l="l"/>
            <a:pathLst>
              <a:path h="2921452" w="3282530">
                <a:moveTo>
                  <a:pt x="0" y="0"/>
                </a:moveTo>
                <a:lnTo>
                  <a:pt x="3282530" y="0"/>
                </a:lnTo>
                <a:lnTo>
                  <a:pt x="3282530" y="2921452"/>
                </a:lnTo>
                <a:lnTo>
                  <a:pt x="0" y="2921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0673654" y="5866792"/>
            <a:ext cx="4506564" cy="1412057"/>
          </a:xfrm>
          <a:custGeom>
            <a:avLst/>
            <a:gdLst/>
            <a:ahLst/>
            <a:cxnLst/>
            <a:rect r="r" b="b" t="t" l="l"/>
            <a:pathLst>
              <a:path h="1412057" w="4506564">
                <a:moveTo>
                  <a:pt x="0" y="0"/>
                </a:moveTo>
                <a:lnTo>
                  <a:pt x="4506565" y="0"/>
                </a:lnTo>
                <a:lnTo>
                  <a:pt x="4506565" y="1412057"/>
                </a:lnTo>
                <a:lnTo>
                  <a:pt x="0" y="14120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271822" y="6760123"/>
            <a:ext cx="3311015" cy="1037451"/>
          </a:xfrm>
          <a:custGeom>
            <a:avLst/>
            <a:gdLst/>
            <a:ahLst/>
            <a:cxnLst/>
            <a:rect r="r" b="b" t="t" l="l"/>
            <a:pathLst>
              <a:path h="1037451" w="3311015">
                <a:moveTo>
                  <a:pt x="3311015" y="0"/>
                </a:moveTo>
                <a:lnTo>
                  <a:pt x="0" y="0"/>
                </a:lnTo>
                <a:lnTo>
                  <a:pt x="0" y="1037451"/>
                </a:lnTo>
                <a:lnTo>
                  <a:pt x="3311015" y="1037451"/>
                </a:lnTo>
                <a:lnTo>
                  <a:pt x="331101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20278" y="3401015"/>
            <a:ext cx="17047443" cy="3171805"/>
          </a:xfrm>
          <a:prstGeom prst="rect">
            <a:avLst/>
          </a:prstGeom>
        </p:spPr>
        <p:txBody>
          <a:bodyPr anchor="t" rtlCol="false" tIns="0" lIns="0" bIns="0" rIns="0">
            <a:spAutoFit/>
          </a:bodyPr>
          <a:lstStyle/>
          <a:p>
            <a:pPr algn="ctr">
              <a:lnSpc>
                <a:spcPts val="8401"/>
              </a:lnSpc>
            </a:pPr>
            <a:r>
              <a:rPr lang="en-US" sz="6000">
                <a:solidFill>
                  <a:srgbClr val="23506A"/>
                </a:solidFill>
                <a:latin typeface="Rowdies"/>
                <a:ea typeface="Rowdies"/>
                <a:cs typeface="Rowdies"/>
                <a:sym typeface="Rowdies"/>
              </a:rPr>
              <a:t>EXPLORATORY DATA ANALYSIS (UNIVARIATE ANALYSIS)</a:t>
            </a:r>
          </a:p>
          <a:p>
            <a:pPr algn="ctr">
              <a:lnSpc>
                <a:spcPts val="840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31939"/>
        </a:solidFill>
      </p:bgPr>
    </p:bg>
    <p:spTree>
      <p:nvGrpSpPr>
        <p:cNvPr id="1" name=""/>
        <p:cNvGrpSpPr/>
        <p:nvPr/>
      </p:nvGrpSpPr>
      <p:grpSpPr>
        <a:xfrm>
          <a:off x="0" y="0"/>
          <a:ext cx="0" cy="0"/>
          <a:chOff x="0" y="0"/>
          <a:chExt cx="0" cy="0"/>
        </a:xfrm>
      </p:grpSpPr>
      <p:grpSp>
        <p:nvGrpSpPr>
          <p:cNvPr name="Group 2" id="2"/>
          <p:cNvGrpSpPr/>
          <p:nvPr/>
        </p:nvGrpSpPr>
        <p:grpSpPr>
          <a:xfrm rot="0">
            <a:off x="-1818124" y="635307"/>
            <a:ext cx="22232775" cy="1517334"/>
            <a:chOff x="0" y="0"/>
            <a:chExt cx="6922599" cy="472451"/>
          </a:xfrm>
        </p:grpSpPr>
        <p:sp>
          <p:nvSpPr>
            <p:cNvPr name="Freeform 3" id="3"/>
            <p:cNvSpPr/>
            <p:nvPr/>
          </p:nvSpPr>
          <p:spPr>
            <a:xfrm flipH="false" flipV="false" rot="0">
              <a:off x="0" y="0"/>
              <a:ext cx="6922599" cy="472451"/>
            </a:xfrm>
            <a:custGeom>
              <a:avLst/>
              <a:gdLst/>
              <a:ahLst/>
              <a:cxnLst/>
              <a:rect r="r" b="b" t="t" l="l"/>
              <a:pathLst>
                <a:path h="472451" w="6922599">
                  <a:moveTo>
                    <a:pt x="0" y="0"/>
                  </a:moveTo>
                  <a:lnTo>
                    <a:pt x="6922599" y="0"/>
                  </a:lnTo>
                  <a:lnTo>
                    <a:pt x="6922599" y="472451"/>
                  </a:lnTo>
                  <a:lnTo>
                    <a:pt x="0" y="472451"/>
                  </a:lnTo>
                  <a:close/>
                </a:path>
              </a:pathLst>
            </a:custGeom>
            <a:solidFill>
              <a:srgbClr val="FFFFFF"/>
            </a:solidFill>
          </p:spPr>
        </p:sp>
        <p:sp>
          <p:nvSpPr>
            <p:cNvPr name="TextBox 4" id="4"/>
            <p:cNvSpPr txBox="true"/>
            <p:nvPr/>
          </p:nvSpPr>
          <p:spPr>
            <a:xfrm>
              <a:off x="0" y="-28575"/>
              <a:ext cx="6922599" cy="501026"/>
            </a:xfrm>
            <a:prstGeom prst="rect">
              <a:avLst/>
            </a:prstGeom>
          </p:spPr>
          <p:txBody>
            <a:bodyPr anchor="ctr" rtlCol="false" tIns="41342" lIns="41342" bIns="41342" rIns="41342"/>
            <a:lstStyle/>
            <a:p>
              <a:pPr algn="ctr">
                <a:lnSpc>
                  <a:spcPts val="2278"/>
                </a:lnSpc>
                <a:spcBef>
                  <a:spcPct val="0"/>
                </a:spcBef>
              </a:pPr>
            </a:p>
          </p:txBody>
        </p:sp>
      </p:grpSp>
      <p:sp>
        <p:nvSpPr>
          <p:cNvPr name="Freeform 5" id="5"/>
          <p:cNvSpPr/>
          <p:nvPr/>
        </p:nvSpPr>
        <p:spPr>
          <a:xfrm flipH="false" flipV="false" rot="0">
            <a:off x="-300925" y="4226841"/>
            <a:ext cx="19896907" cy="6441624"/>
          </a:xfrm>
          <a:custGeom>
            <a:avLst/>
            <a:gdLst/>
            <a:ahLst/>
            <a:cxnLst/>
            <a:rect r="r" b="b" t="t" l="l"/>
            <a:pathLst>
              <a:path h="6441624" w="19896907">
                <a:moveTo>
                  <a:pt x="0" y="0"/>
                </a:moveTo>
                <a:lnTo>
                  <a:pt x="19896907" y="0"/>
                </a:lnTo>
                <a:lnTo>
                  <a:pt x="19896907" y="6441624"/>
                </a:lnTo>
                <a:lnTo>
                  <a:pt x="0" y="6441624"/>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8131906" y="4883953"/>
            <a:ext cx="9660257" cy="2545761"/>
            <a:chOff x="0" y="0"/>
            <a:chExt cx="3007905" cy="792671"/>
          </a:xfrm>
        </p:grpSpPr>
        <p:sp>
          <p:nvSpPr>
            <p:cNvPr name="Freeform 7" id="7"/>
            <p:cNvSpPr/>
            <p:nvPr/>
          </p:nvSpPr>
          <p:spPr>
            <a:xfrm flipH="false" flipV="false" rot="0">
              <a:off x="0" y="0"/>
              <a:ext cx="3007906" cy="792671"/>
            </a:xfrm>
            <a:custGeom>
              <a:avLst/>
              <a:gdLst/>
              <a:ahLst/>
              <a:cxnLst/>
              <a:rect r="r" b="b" t="t" l="l"/>
              <a:pathLst>
                <a:path h="792671" w="3007906">
                  <a:moveTo>
                    <a:pt x="0" y="0"/>
                  </a:moveTo>
                  <a:lnTo>
                    <a:pt x="3007906" y="0"/>
                  </a:lnTo>
                  <a:lnTo>
                    <a:pt x="3007906" y="792671"/>
                  </a:lnTo>
                  <a:lnTo>
                    <a:pt x="0" y="792671"/>
                  </a:lnTo>
                  <a:close/>
                </a:path>
              </a:pathLst>
            </a:custGeom>
            <a:solidFill>
              <a:srgbClr val="FFFFFF"/>
            </a:solidFill>
          </p:spPr>
        </p:sp>
        <p:sp>
          <p:nvSpPr>
            <p:cNvPr name="TextBox 8" id="8"/>
            <p:cNvSpPr txBox="true"/>
            <p:nvPr/>
          </p:nvSpPr>
          <p:spPr>
            <a:xfrm>
              <a:off x="0" y="-28575"/>
              <a:ext cx="3007905" cy="821246"/>
            </a:xfrm>
            <a:prstGeom prst="rect">
              <a:avLst/>
            </a:prstGeom>
          </p:spPr>
          <p:txBody>
            <a:bodyPr anchor="ctr" rtlCol="false" tIns="41342" lIns="41342" bIns="41342" rIns="41342"/>
            <a:lstStyle/>
            <a:p>
              <a:pPr algn="ctr">
                <a:lnSpc>
                  <a:spcPts val="2278"/>
                </a:lnSpc>
                <a:spcBef>
                  <a:spcPct val="0"/>
                </a:spcBef>
              </a:pPr>
            </a:p>
          </p:txBody>
        </p:sp>
      </p:grpSp>
      <p:grpSp>
        <p:nvGrpSpPr>
          <p:cNvPr name="Group 9" id="9"/>
          <p:cNvGrpSpPr/>
          <p:nvPr/>
        </p:nvGrpSpPr>
        <p:grpSpPr>
          <a:xfrm rot="0">
            <a:off x="848725" y="2861228"/>
            <a:ext cx="6506193" cy="5927209"/>
            <a:chOff x="0" y="0"/>
            <a:chExt cx="1007980" cy="918280"/>
          </a:xfrm>
        </p:grpSpPr>
        <p:sp>
          <p:nvSpPr>
            <p:cNvPr name="Freeform 10" id="10"/>
            <p:cNvSpPr/>
            <p:nvPr/>
          </p:nvSpPr>
          <p:spPr>
            <a:xfrm flipH="false" flipV="false" rot="0">
              <a:off x="0" y="0"/>
              <a:ext cx="1007980" cy="918280"/>
            </a:xfrm>
            <a:custGeom>
              <a:avLst/>
              <a:gdLst/>
              <a:ahLst/>
              <a:cxnLst/>
              <a:rect r="r" b="b" t="t" l="l"/>
              <a:pathLst>
                <a:path h="918280" w="1007980">
                  <a:moveTo>
                    <a:pt x="0" y="0"/>
                  </a:moveTo>
                  <a:lnTo>
                    <a:pt x="1007980" y="0"/>
                  </a:lnTo>
                  <a:lnTo>
                    <a:pt x="1007980" y="918280"/>
                  </a:lnTo>
                  <a:lnTo>
                    <a:pt x="0" y="918280"/>
                  </a:lnTo>
                  <a:close/>
                </a:path>
              </a:pathLst>
            </a:custGeom>
            <a:blipFill>
              <a:blip r:embed="rId4"/>
              <a:stretch>
                <a:fillRect l="0" t="-3305" r="0" b="-3305"/>
              </a:stretch>
            </a:blipFill>
          </p:spPr>
        </p:sp>
      </p:grpSp>
      <p:grpSp>
        <p:nvGrpSpPr>
          <p:cNvPr name="Group 11" id="11"/>
          <p:cNvGrpSpPr/>
          <p:nvPr/>
        </p:nvGrpSpPr>
        <p:grpSpPr>
          <a:xfrm rot="0">
            <a:off x="13881267" y="4226841"/>
            <a:ext cx="3910896" cy="887439"/>
            <a:chOff x="0" y="0"/>
            <a:chExt cx="1217732" cy="276321"/>
          </a:xfrm>
        </p:grpSpPr>
        <p:sp>
          <p:nvSpPr>
            <p:cNvPr name="Freeform 12" id="12"/>
            <p:cNvSpPr/>
            <p:nvPr/>
          </p:nvSpPr>
          <p:spPr>
            <a:xfrm flipH="false" flipV="false" rot="0">
              <a:off x="0" y="0"/>
              <a:ext cx="1217732" cy="276321"/>
            </a:xfrm>
            <a:custGeom>
              <a:avLst/>
              <a:gdLst/>
              <a:ahLst/>
              <a:cxnLst/>
              <a:rect r="r" b="b" t="t" l="l"/>
              <a:pathLst>
                <a:path h="276321" w="1217732">
                  <a:moveTo>
                    <a:pt x="0" y="0"/>
                  </a:moveTo>
                  <a:lnTo>
                    <a:pt x="1217732" y="0"/>
                  </a:lnTo>
                  <a:lnTo>
                    <a:pt x="1217732" y="276321"/>
                  </a:lnTo>
                  <a:lnTo>
                    <a:pt x="0" y="276321"/>
                  </a:lnTo>
                  <a:close/>
                </a:path>
              </a:pathLst>
            </a:custGeom>
            <a:solidFill>
              <a:srgbClr val="077191"/>
            </a:solidFill>
          </p:spPr>
        </p:sp>
        <p:sp>
          <p:nvSpPr>
            <p:cNvPr name="TextBox 13" id="13"/>
            <p:cNvSpPr txBox="true"/>
            <p:nvPr/>
          </p:nvSpPr>
          <p:spPr>
            <a:xfrm>
              <a:off x="0" y="-28575"/>
              <a:ext cx="1217732" cy="304896"/>
            </a:xfrm>
            <a:prstGeom prst="rect">
              <a:avLst/>
            </a:prstGeom>
          </p:spPr>
          <p:txBody>
            <a:bodyPr anchor="ctr" rtlCol="false" tIns="41342" lIns="41342" bIns="41342" rIns="41342"/>
            <a:lstStyle/>
            <a:p>
              <a:pPr algn="ctr">
                <a:lnSpc>
                  <a:spcPts val="2278"/>
                </a:lnSpc>
                <a:spcBef>
                  <a:spcPct val="0"/>
                </a:spcBef>
              </a:pPr>
            </a:p>
          </p:txBody>
        </p:sp>
      </p:grpSp>
      <p:sp>
        <p:nvSpPr>
          <p:cNvPr name="TextBox 14" id="14"/>
          <p:cNvSpPr txBox="true"/>
          <p:nvPr/>
        </p:nvSpPr>
        <p:spPr>
          <a:xfrm rot="0">
            <a:off x="1978682" y="616099"/>
            <a:ext cx="14330637" cy="1193794"/>
          </a:xfrm>
          <a:prstGeom prst="rect">
            <a:avLst/>
          </a:prstGeom>
        </p:spPr>
        <p:txBody>
          <a:bodyPr anchor="t" rtlCol="false" tIns="0" lIns="0" bIns="0" rIns="0">
            <a:spAutoFit/>
          </a:bodyPr>
          <a:lstStyle/>
          <a:p>
            <a:pPr algn="ctr">
              <a:lnSpc>
                <a:spcPts val="9800"/>
              </a:lnSpc>
            </a:pPr>
            <a:r>
              <a:rPr lang="en-US" sz="7000">
                <a:solidFill>
                  <a:srgbClr val="23506A"/>
                </a:solidFill>
                <a:latin typeface="Rowdies"/>
                <a:ea typeface="Rowdies"/>
                <a:cs typeface="Rowdies"/>
                <a:sym typeface="Rowdies"/>
              </a:rPr>
              <a:t>Percentage Survived Passengers </a:t>
            </a:r>
          </a:p>
        </p:txBody>
      </p:sp>
      <p:sp>
        <p:nvSpPr>
          <p:cNvPr name="TextBox 15" id="15"/>
          <p:cNvSpPr txBox="true"/>
          <p:nvPr/>
        </p:nvSpPr>
        <p:spPr>
          <a:xfrm rot="0">
            <a:off x="14006101" y="4338773"/>
            <a:ext cx="3661230" cy="530860"/>
          </a:xfrm>
          <a:prstGeom prst="rect">
            <a:avLst/>
          </a:prstGeom>
        </p:spPr>
        <p:txBody>
          <a:bodyPr anchor="t" rtlCol="false" tIns="0" lIns="0" bIns="0" rIns="0">
            <a:spAutoFit/>
          </a:bodyPr>
          <a:lstStyle/>
          <a:p>
            <a:pPr algn="r">
              <a:lnSpc>
                <a:spcPts val="4339"/>
              </a:lnSpc>
            </a:pPr>
            <a:r>
              <a:rPr lang="en-US" sz="3099">
                <a:solidFill>
                  <a:srgbClr val="FFFFFF"/>
                </a:solidFill>
                <a:latin typeface="ABeeZee Bold"/>
                <a:ea typeface="ABeeZee Bold"/>
                <a:cs typeface="ABeeZee Bold"/>
                <a:sym typeface="ABeeZee Bold"/>
              </a:rPr>
              <a:t>DESC</a:t>
            </a:r>
          </a:p>
        </p:txBody>
      </p:sp>
      <p:sp>
        <p:nvSpPr>
          <p:cNvPr name="TextBox 16" id="16"/>
          <p:cNvSpPr txBox="true"/>
          <p:nvPr/>
        </p:nvSpPr>
        <p:spPr>
          <a:xfrm rot="0">
            <a:off x="8511934" y="5067300"/>
            <a:ext cx="8900200" cy="2133600"/>
          </a:xfrm>
          <a:prstGeom prst="rect">
            <a:avLst/>
          </a:prstGeom>
        </p:spPr>
        <p:txBody>
          <a:bodyPr anchor="t" rtlCol="false" tIns="0" lIns="0" bIns="0" rIns="0">
            <a:spAutoFit/>
          </a:bodyPr>
          <a:lstStyle/>
          <a:p>
            <a:pPr algn="ctr">
              <a:lnSpc>
                <a:spcPts val="4200"/>
              </a:lnSpc>
            </a:pPr>
            <a:r>
              <a:rPr lang="en-US" sz="3000">
                <a:solidFill>
                  <a:srgbClr val="23506A"/>
                </a:solidFill>
                <a:latin typeface="ABeeZee"/>
                <a:ea typeface="ABeeZee"/>
                <a:cs typeface="ABeeZee"/>
                <a:sym typeface="ABeeZee"/>
              </a:rPr>
              <a:t>The data distribution indicates that 62% of passengers did not survive, whereas 38% of passengers did survive.</a:t>
            </a:r>
          </a:p>
          <a:p>
            <a:pPr algn="ctr">
              <a:lnSpc>
                <a:spcPts val="42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DAGPQfH5ZRg</dc:identifier>
  <dcterms:modified xsi:type="dcterms:W3CDTF">2011-08-01T06:04:30Z</dcterms:modified>
  <cp:revision>1</cp:revision>
  <dc:title>Titanic Prediction</dc:title>
</cp:coreProperties>
</file>